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84" r:id="rId5"/>
    <p:sldId id="259" r:id="rId6"/>
    <p:sldId id="285" r:id="rId7"/>
    <p:sldId id="260" r:id="rId8"/>
    <p:sldId id="261" r:id="rId9"/>
    <p:sldId id="262" r:id="rId10"/>
    <p:sldId id="286" r:id="rId11"/>
    <p:sldId id="263" r:id="rId12"/>
    <p:sldId id="265" r:id="rId13"/>
    <p:sldId id="287" r:id="rId14"/>
    <p:sldId id="266" r:id="rId15"/>
    <p:sldId id="302" r:id="rId16"/>
    <p:sldId id="267" r:id="rId17"/>
    <p:sldId id="268" r:id="rId18"/>
    <p:sldId id="269" r:id="rId19"/>
    <p:sldId id="288" r:id="rId20"/>
    <p:sldId id="270" r:id="rId21"/>
    <p:sldId id="289" r:id="rId22"/>
    <p:sldId id="290" r:id="rId23"/>
    <p:sldId id="291" r:id="rId24"/>
    <p:sldId id="271" r:id="rId25"/>
    <p:sldId id="292" r:id="rId26"/>
    <p:sldId id="272" r:id="rId27"/>
    <p:sldId id="293" r:id="rId28"/>
    <p:sldId id="273" r:id="rId29"/>
    <p:sldId id="294" r:id="rId30"/>
    <p:sldId id="295" r:id="rId31"/>
    <p:sldId id="274" r:id="rId32"/>
    <p:sldId id="275" r:id="rId33"/>
    <p:sldId id="296" r:id="rId34"/>
    <p:sldId id="297" r:id="rId35"/>
    <p:sldId id="276" r:id="rId36"/>
    <p:sldId id="298" r:id="rId37"/>
    <p:sldId id="277" r:id="rId38"/>
    <p:sldId id="278" r:id="rId39"/>
    <p:sldId id="279" r:id="rId40"/>
    <p:sldId id="299" r:id="rId41"/>
    <p:sldId id="280" r:id="rId42"/>
    <p:sldId id="303" r:id="rId43"/>
    <p:sldId id="300" r:id="rId44"/>
    <p:sldId id="281" r:id="rId45"/>
    <p:sldId id="301" r:id="rId46"/>
    <p:sldId id="282" r:id="rId47"/>
    <p:sldId id="283" r:id="rId48"/>
    <p:sldId id="264" r:id="rId4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C582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p:scale>
          <a:sx n="66" d="100"/>
          <a:sy n="66" d="100"/>
        </p:scale>
        <p:origin x="668" y="32"/>
      </p:cViewPr>
      <p:guideLst/>
    </p:cSldViewPr>
  </p:slideViewPr>
  <p:notesTextViewPr>
    <p:cViewPr>
      <p:scale>
        <a:sx n="1" d="1"/>
        <a:sy n="1" d="1"/>
      </p:scale>
      <p:origin x="0" y="0"/>
    </p:cViewPr>
  </p:notesTextViewPr>
  <p:sorterViewPr>
    <p:cViewPr>
      <p:scale>
        <a:sx n="100" d="100"/>
        <a:sy n="100" d="100"/>
      </p:scale>
      <p:origin x="0" y="-11168"/>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B6932E-133F-1EB6-22D6-8CE5AD488A0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96C7332-A869-59EA-BBDB-35A1B3A3147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22136B2-E100-B7ED-06BD-502BDD6160E4}"/>
              </a:ext>
            </a:extLst>
          </p:cNvPr>
          <p:cNvSpPr>
            <a:spLocks noGrp="1"/>
          </p:cNvSpPr>
          <p:nvPr>
            <p:ph type="dt" sz="half" idx="10"/>
          </p:nvPr>
        </p:nvSpPr>
        <p:spPr/>
        <p:txBody>
          <a:bodyPr/>
          <a:lstStyle/>
          <a:p>
            <a:fld id="{DB85B9DF-3654-48EF-9641-887008810E0F}" type="datetimeFigureOut">
              <a:rPr lang="en-US" smtClean="0"/>
              <a:t>7/28/2023</a:t>
            </a:fld>
            <a:endParaRPr lang="en-US"/>
          </a:p>
        </p:txBody>
      </p:sp>
      <p:sp>
        <p:nvSpPr>
          <p:cNvPr id="5" name="Footer Placeholder 4">
            <a:extLst>
              <a:ext uri="{FF2B5EF4-FFF2-40B4-BE49-F238E27FC236}">
                <a16:creationId xmlns:a16="http://schemas.microsoft.com/office/drawing/2014/main" id="{246DD3D7-35DC-DA5D-2E51-90E3882B898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2B103C7-D54A-F59B-7778-08201ADFB174}"/>
              </a:ext>
            </a:extLst>
          </p:cNvPr>
          <p:cNvSpPr>
            <a:spLocks noGrp="1"/>
          </p:cNvSpPr>
          <p:nvPr>
            <p:ph type="sldNum" sz="quarter" idx="12"/>
          </p:nvPr>
        </p:nvSpPr>
        <p:spPr/>
        <p:txBody>
          <a:bodyPr/>
          <a:lstStyle/>
          <a:p>
            <a:fld id="{CD0066EA-5DD1-4F22-9965-63C6A7574C36}" type="slidenum">
              <a:rPr lang="en-US" smtClean="0"/>
              <a:t>‹#›</a:t>
            </a:fld>
            <a:endParaRPr lang="en-US"/>
          </a:p>
        </p:txBody>
      </p:sp>
    </p:spTree>
    <p:extLst>
      <p:ext uri="{BB962C8B-B14F-4D97-AF65-F5344CB8AC3E}">
        <p14:creationId xmlns:p14="http://schemas.microsoft.com/office/powerpoint/2010/main" val="3619443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FCA89E-7286-814C-2519-B3D7DAEDA86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066A2B5-EEA8-1AD6-1DA4-D5150C086DA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9C823FF-E6AA-ACD9-2D09-B16FE4C7412A}"/>
              </a:ext>
            </a:extLst>
          </p:cNvPr>
          <p:cNvSpPr>
            <a:spLocks noGrp="1"/>
          </p:cNvSpPr>
          <p:nvPr>
            <p:ph type="dt" sz="half" idx="10"/>
          </p:nvPr>
        </p:nvSpPr>
        <p:spPr/>
        <p:txBody>
          <a:bodyPr/>
          <a:lstStyle/>
          <a:p>
            <a:fld id="{DB85B9DF-3654-48EF-9641-887008810E0F}" type="datetimeFigureOut">
              <a:rPr lang="en-US" smtClean="0"/>
              <a:t>7/28/2023</a:t>
            </a:fld>
            <a:endParaRPr lang="en-US"/>
          </a:p>
        </p:txBody>
      </p:sp>
      <p:sp>
        <p:nvSpPr>
          <p:cNvPr id="5" name="Footer Placeholder 4">
            <a:extLst>
              <a:ext uri="{FF2B5EF4-FFF2-40B4-BE49-F238E27FC236}">
                <a16:creationId xmlns:a16="http://schemas.microsoft.com/office/drawing/2014/main" id="{F3DD5AC0-5D0A-8AE0-FB73-1769F62278F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C633803-7FED-EA2E-C166-0945DE51C32A}"/>
              </a:ext>
            </a:extLst>
          </p:cNvPr>
          <p:cNvSpPr>
            <a:spLocks noGrp="1"/>
          </p:cNvSpPr>
          <p:nvPr>
            <p:ph type="sldNum" sz="quarter" idx="12"/>
          </p:nvPr>
        </p:nvSpPr>
        <p:spPr/>
        <p:txBody>
          <a:bodyPr/>
          <a:lstStyle/>
          <a:p>
            <a:fld id="{CD0066EA-5DD1-4F22-9965-63C6A7574C36}" type="slidenum">
              <a:rPr lang="en-US" smtClean="0"/>
              <a:t>‹#›</a:t>
            </a:fld>
            <a:endParaRPr lang="en-US"/>
          </a:p>
        </p:txBody>
      </p:sp>
    </p:spTree>
    <p:extLst>
      <p:ext uri="{BB962C8B-B14F-4D97-AF65-F5344CB8AC3E}">
        <p14:creationId xmlns:p14="http://schemas.microsoft.com/office/powerpoint/2010/main" val="40899871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A5BFF01-11C0-D836-B649-AB8325FB446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DB44111-9D6C-97D3-8365-1C4178E1FCA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E8DF9BC-071A-17D2-8B3F-F5C792A59D2B}"/>
              </a:ext>
            </a:extLst>
          </p:cNvPr>
          <p:cNvSpPr>
            <a:spLocks noGrp="1"/>
          </p:cNvSpPr>
          <p:nvPr>
            <p:ph type="dt" sz="half" idx="10"/>
          </p:nvPr>
        </p:nvSpPr>
        <p:spPr/>
        <p:txBody>
          <a:bodyPr/>
          <a:lstStyle/>
          <a:p>
            <a:fld id="{DB85B9DF-3654-48EF-9641-887008810E0F}" type="datetimeFigureOut">
              <a:rPr lang="en-US" smtClean="0"/>
              <a:t>7/28/2023</a:t>
            </a:fld>
            <a:endParaRPr lang="en-US"/>
          </a:p>
        </p:txBody>
      </p:sp>
      <p:sp>
        <p:nvSpPr>
          <p:cNvPr id="5" name="Footer Placeholder 4">
            <a:extLst>
              <a:ext uri="{FF2B5EF4-FFF2-40B4-BE49-F238E27FC236}">
                <a16:creationId xmlns:a16="http://schemas.microsoft.com/office/drawing/2014/main" id="{A4EA9DD4-B209-07F6-0FF4-D50B14571F2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54CA04A-74DC-B55E-3857-6FCEEE7E5880}"/>
              </a:ext>
            </a:extLst>
          </p:cNvPr>
          <p:cNvSpPr>
            <a:spLocks noGrp="1"/>
          </p:cNvSpPr>
          <p:nvPr>
            <p:ph type="sldNum" sz="quarter" idx="12"/>
          </p:nvPr>
        </p:nvSpPr>
        <p:spPr/>
        <p:txBody>
          <a:bodyPr/>
          <a:lstStyle/>
          <a:p>
            <a:fld id="{CD0066EA-5DD1-4F22-9965-63C6A7574C36}" type="slidenum">
              <a:rPr lang="en-US" smtClean="0"/>
              <a:t>‹#›</a:t>
            </a:fld>
            <a:endParaRPr lang="en-US"/>
          </a:p>
        </p:txBody>
      </p:sp>
    </p:spTree>
    <p:extLst>
      <p:ext uri="{BB962C8B-B14F-4D97-AF65-F5344CB8AC3E}">
        <p14:creationId xmlns:p14="http://schemas.microsoft.com/office/powerpoint/2010/main" val="27635625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DB5D03-5857-F487-D33C-E52881DE307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F12AAD9-AD64-BB35-EF94-806C88804A2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B0F650-0876-5DB7-3623-593123F48C15}"/>
              </a:ext>
            </a:extLst>
          </p:cNvPr>
          <p:cNvSpPr>
            <a:spLocks noGrp="1"/>
          </p:cNvSpPr>
          <p:nvPr>
            <p:ph type="dt" sz="half" idx="10"/>
          </p:nvPr>
        </p:nvSpPr>
        <p:spPr/>
        <p:txBody>
          <a:bodyPr/>
          <a:lstStyle/>
          <a:p>
            <a:fld id="{DB85B9DF-3654-48EF-9641-887008810E0F}" type="datetimeFigureOut">
              <a:rPr lang="en-US" smtClean="0"/>
              <a:t>7/28/2023</a:t>
            </a:fld>
            <a:endParaRPr lang="en-US"/>
          </a:p>
        </p:txBody>
      </p:sp>
      <p:sp>
        <p:nvSpPr>
          <p:cNvPr id="5" name="Footer Placeholder 4">
            <a:extLst>
              <a:ext uri="{FF2B5EF4-FFF2-40B4-BE49-F238E27FC236}">
                <a16:creationId xmlns:a16="http://schemas.microsoft.com/office/drawing/2014/main" id="{BCEBC0D7-6C98-F61C-9819-C79AA08D337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1FE3F2D-ADE8-38EA-6A5E-7231D68FD5A7}"/>
              </a:ext>
            </a:extLst>
          </p:cNvPr>
          <p:cNvSpPr>
            <a:spLocks noGrp="1"/>
          </p:cNvSpPr>
          <p:nvPr>
            <p:ph type="sldNum" sz="quarter" idx="12"/>
          </p:nvPr>
        </p:nvSpPr>
        <p:spPr/>
        <p:txBody>
          <a:bodyPr/>
          <a:lstStyle/>
          <a:p>
            <a:fld id="{CD0066EA-5DD1-4F22-9965-63C6A7574C36}" type="slidenum">
              <a:rPr lang="en-US" smtClean="0"/>
              <a:t>‹#›</a:t>
            </a:fld>
            <a:endParaRPr lang="en-US"/>
          </a:p>
        </p:txBody>
      </p:sp>
    </p:spTree>
    <p:extLst>
      <p:ext uri="{BB962C8B-B14F-4D97-AF65-F5344CB8AC3E}">
        <p14:creationId xmlns:p14="http://schemas.microsoft.com/office/powerpoint/2010/main" val="34454864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F98A06-D520-BB43-AD1E-D6CC9B8D6B2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785C38A-538E-1C9A-9956-EC748E76857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75EDEC8-DF41-36B0-E9E1-88DAA39C526A}"/>
              </a:ext>
            </a:extLst>
          </p:cNvPr>
          <p:cNvSpPr>
            <a:spLocks noGrp="1"/>
          </p:cNvSpPr>
          <p:nvPr>
            <p:ph type="dt" sz="half" idx="10"/>
          </p:nvPr>
        </p:nvSpPr>
        <p:spPr/>
        <p:txBody>
          <a:bodyPr/>
          <a:lstStyle/>
          <a:p>
            <a:fld id="{DB85B9DF-3654-48EF-9641-887008810E0F}" type="datetimeFigureOut">
              <a:rPr lang="en-US" smtClean="0"/>
              <a:t>7/28/2023</a:t>
            </a:fld>
            <a:endParaRPr lang="en-US"/>
          </a:p>
        </p:txBody>
      </p:sp>
      <p:sp>
        <p:nvSpPr>
          <p:cNvPr id="5" name="Footer Placeholder 4">
            <a:extLst>
              <a:ext uri="{FF2B5EF4-FFF2-40B4-BE49-F238E27FC236}">
                <a16:creationId xmlns:a16="http://schemas.microsoft.com/office/drawing/2014/main" id="{E44BF31B-35F3-8D4C-6775-1AE3CA06E3F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DF2A66B-ADB4-2418-FE4B-A29D58B79A16}"/>
              </a:ext>
            </a:extLst>
          </p:cNvPr>
          <p:cNvSpPr>
            <a:spLocks noGrp="1"/>
          </p:cNvSpPr>
          <p:nvPr>
            <p:ph type="sldNum" sz="quarter" idx="12"/>
          </p:nvPr>
        </p:nvSpPr>
        <p:spPr/>
        <p:txBody>
          <a:bodyPr/>
          <a:lstStyle/>
          <a:p>
            <a:fld id="{CD0066EA-5DD1-4F22-9965-63C6A7574C36}" type="slidenum">
              <a:rPr lang="en-US" smtClean="0"/>
              <a:t>‹#›</a:t>
            </a:fld>
            <a:endParaRPr lang="en-US"/>
          </a:p>
        </p:txBody>
      </p:sp>
    </p:spTree>
    <p:extLst>
      <p:ext uri="{BB962C8B-B14F-4D97-AF65-F5344CB8AC3E}">
        <p14:creationId xmlns:p14="http://schemas.microsoft.com/office/powerpoint/2010/main" val="10582842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C88C3-6083-321A-4426-FA974475BAD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5699D20-4408-C31F-DC23-10A92952270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3266874-CA7F-752D-57D2-22AD2EA5211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E6127AD-9653-4064-5617-6ED32F54DC90}"/>
              </a:ext>
            </a:extLst>
          </p:cNvPr>
          <p:cNvSpPr>
            <a:spLocks noGrp="1"/>
          </p:cNvSpPr>
          <p:nvPr>
            <p:ph type="dt" sz="half" idx="10"/>
          </p:nvPr>
        </p:nvSpPr>
        <p:spPr/>
        <p:txBody>
          <a:bodyPr/>
          <a:lstStyle/>
          <a:p>
            <a:fld id="{DB85B9DF-3654-48EF-9641-887008810E0F}" type="datetimeFigureOut">
              <a:rPr lang="en-US" smtClean="0"/>
              <a:t>7/28/2023</a:t>
            </a:fld>
            <a:endParaRPr lang="en-US"/>
          </a:p>
        </p:txBody>
      </p:sp>
      <p:sp>
        <p:nvSpPr>
          <p:cNvPr id="6" name="Footer Placeholder 5">
            <a:extLst>
              <a:ext uri="{FF2B5EF4-FFF2-40B4-BE49-F238E27FC236}">
                <a16:creationId xmlns:a16="http://schemas.microsoft.com/office/drawing/2014/main" id="{8BF901A4-219D-FC5A-38A2-6854421855D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387725C-8C2A-4E57-71DC-48A9DF7ABA0A}"/>
              </a:ext>
            </a:extLst>
          </p:cNvPr>
          <p:cNvSpPr>
            <a:spLocks noGrp="1"/>
          </p:cNvSpPr>
          <p:nvPr>
            <p:ph type="sldNum" sz="quarter" idx="12"/>
          </p:nvPr>
        </p:nvSpPr>
        <p:spPr/>
        <p:txBody>
          <a:bodyPr/>
          <a:lstStyle/>
          <a:p>
            <a:fld id="{CD0066EA-5DD1-4F22-9965-63C6A7574C36}" type="slidenum">
              <a:rPr lang="en-US" smtClean="0"/>
              <a:t>‹#›</a:t>
            </a:fld>
            <a:endParaRPr lang="en-US"/>
          </a:p>
        </p:txBody>
      </p:sp>
    </p:spTree>
    <p:extLst>
      <p:ext uri="{BB962C8B-B14F-4D97-AF65-F5344CB8AC3E}">
        <p14:creationId xmlns:p14="http://schemas.microsoft.com/office/powerpoint/2010/main" val="7880392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A6E3CC-A809-9EDF-3818-51CE8F84A8E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5A90B67-8FF3-511A-1C57-B5D6D7F4474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9C8E650-11C5-65E8-CE8A-3D819EF3863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441F557-B945-F336-C420-BECBF669AC5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B20E94-6C00-3884-97CE-609DF38D221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00BD2AA-E9B3-346E-CE88-A8732B8004EA}"/>
              </a:ext>
            </a:extLst>
          </p:cNvPr>
          <p:cNvSpPr>
            <a:spLocks noGrp="1"/>
          </p:cNvSpPr>
          <p:nvPr>
            <p:ph type="dt" sz="half" idx="10"/>
          </p:nvPr>
        </p:nvSpPr>
        <p:spPr/>
        <p:txBody>
          <a:bodyPr/>
          <a:lstStyle/>
          <a:p>
            <a:fld id="{DB85B9DF-3654-48EF-9641-887008810E0F}" type="datetimeFigureOut">
              <a:rPr lang="en-US" smtClean="0"/>
              <a:t>7/28/2023</a:t>
            </a:fld>
            <a:endParaRPr lang="en-US"/>
          </a:p>
        </p:txBody>
      </p:sp>
      <p:sp>
        <p:nvSpPr>
          <p:cNvPr id="8" name="Footer Placeholder 7">
            <a:extLst>
              <a:ext uri="{FF2B5EF4-FFF2-40B4-BE49-F238E27FC236}">
                <a16:creationId xmlns:a16="http://schemas.microsoft.com/office/drawing/2014/main" id="{7ABF14EA-09F8-649B-D84E-B94B7494D21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7ABF6FC-4976-0127-9994-68B853894CC5}"/>
              </a:ext>
            </a:extLst>
          </p:cNvPr>
          <p:cNvSpPr>
            <a:spLocks noGrp="1"/>
          </p:cNvSpPr>
          <p:nvPr>
            <p:ph type="sldNum" sz="quarter" idx="12"/>
          </p:nvPr>
        </p:nvSpPr>
        <p:spPr/>
        <p:txBody>
          <a:bodyPr/>
          <a:lstStyle/>
          <a:p>
            <a:fld id="{CD0066EA-5DD1-4F22-9965-63C6A7574C36}" type="slidenum">
              <a:rPr lang="en-US" smtClean="0"/>
              <a:t>‹#›</a:t>
            </a:fld>
            <a:endParaRPr lang="en-US"/>
          </a:p>
        </p:txBody>
      </p:sp>
    </p:spTree>
    <p:extLst>
      <p:ext uri="{BB962C8B-B14F-4D97-AF65-F5344CB8AC3E}">
        <p14:creationId xmlns:p14="http://schemas.microsoft.com/office/powerpoint/2010/main" val="35405329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F8DEFE-CC87-A742-5B4C-6C16B26CB6F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957A896-078C-9AA6-8A5D-F5FA027C7023}"/>
              </a:ext>
            </a:extLst>
          </p:cNvPr>
          <p:cNvSpPr>
            <a:spLocks noGrp="1"/>
          </p:cNvSpPr>
          <p:nvPr>
            <p:ph type="dt" sz="half" idx="10"/>
          </p:nvPr>
        </p:nvSpPr>
        <p:spPr/>
        <p:txBody>
          <a:bodyPr/>
          <a:lstStyle/>
          <a:p>
            <a:fld id="{DB85B9DF-3654-48EF-9641-887008810E0F}" type="datetimeFigureOut">
              <a:rPr lang="en-US" smtClean="0"/>
              <a:t>7/28/2023</a:t>
            </a:fld>
            <a:endParaRPr lang="en-US"/>
          </a:p>
        </p:txBody>
      </p:sp>
      <p:sp>
        <p:nvSpPr>
          <p:cNvPr id="4" name="Footer Placeholder 3">
            <a:extLst>
              <a:ext uri="{FF2B5EF4-FFF2-40B4-BE49-F238E27FC236}">
                <a16:creationId xmlns:a16="http://schemas.microsoft.com/office/drawing/2014/main" id="{6D11B83C-6670-000B-EF14-DE7E72F06C1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480ADC5-A9DA-6DF4-3606-137E03147179}"/>
              </a:ext>
            </a:extLst>
          </p:cNvPr>
          <p:cNvSpPr>
            <a:spLocks noGrp="1"/>
          </p:cNvSpPr>
          <p:nvPr>
            <p:ph type="sldNum" sz="quarter" idx="12"/>
          </p:nvPr>
        </p:nvSpPr>
        <p:spPr/>
        <p:txBody>
          <a:bodyPr/>
          <a:lstStyle/>
          <a:p>
            <a:fld id="{CD0066EA-5DD1-4F22-9965-63C6A7574C36}" type="slidenum">
              <a:rPr lang="en-US" smtClean="0"/>
              <a:t>‹#›</a:t>
            </a:fld>
            <a:endParaRPr lang="en-US"/>
          </a:p>
        </p:txBody>
      </p:sp>
    </p:spTree>
    <p:extLst>
      <p:ext uri="{BB962C8B-B14F-4D97-AF65-F5344CB8AC3E}">
        <p14:creationId xmlns:p14="http://schemas.microsoft.com/office/powerpoint/2010/main" val="1176713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16D7185-0314-4623-C498-F60231F7C346}"/>
              </a:ext>
            </a:extLst>
          </p:cNvPr>
          <p:cNvSpPr>
            <a:spLocks noGrp="1"/>
          </p:cNvSpPr>
          <p:nvPr>
            <p:ph type="dt" sz="half" idx="10"/>
          </p:nvPr>
        </p:nvSpPr>
        <p:spPr/>
        <p:txBody>
          <a:bodyPr/>
          <a:lstStyle/>
          <a:p>
            <a:fld id="{DB85B9DF-3654-48EF-9641-887008810E0F}" type="datetimeFigureOut">
              <a:rPr lang="en-US" smtClean="0"/>
              <a:t>7/28/2023</a:t>
            </a:fld>
            <a:endParaRPr lang="en-US"/>
          </a:p>
        </p:txBody>
      </p:sp>
      <p:sp>
        <p:nvSpPr>
          <p:cNvPr id="3" name="Footer Placeholder 2">
            <a:extLst>
              <a:ext uri="{FF2B5EF4-FFF2-40B4-BE49-F238E27FC236}">
                <a16:creationId xmlns:a16="http://schemas.microsoft.com/office/drawing/2014/main" id="{225DB33C-47BA-8A39-71C1-5E096EB8C03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7466F2A-40C6-0C85-E9E8-0A626EB12335}"/>
              </a:ext>
            </a:extLst>
          </p:cNvPr>
          <p:cNvSpPr>
            <a:spLocks noGrp="1"/>
          </p:cNvSpPr>
          <p:nvPr>
            <p:ph type="sldNum" sz="quarter" idx="12"/>
          </p:nvPr>
        </p:nvSpPr>
        <p:spPr/>
        <p:txBody>
          <a:bodyPr/>
          <a:lstStyle/>
          <a:p>
            <a:fld id="{CD0066EA-5DD1-4F22-9965-63C6A7574C36}" type="slidenum">
              <a:rPr lang="en-US" smtClean="0"/>
              <a:t>‹#›</a:t>
            </a:fld>
            <a:endParaRPr lang="en-US"/>
          </a:p>
        </p:txBody>
      </p:sp>
    </p:spTree>
    <p:extLst>
      <p:ext uri="{BB962C8B-B14F-4D97-AF65-F5344CB8AC3E}">
        <p14:creationId xmlns:p14="http://schemas.microsoft.com/office/powerpoint/2010/main" val="2560337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76DB46-DC70-C14F-48F2-2904425F6E1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0262275-8B7A-1121-48D9-108668E149F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1782A64-0FC0-3D81-A7AD-953779AD913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633EF76-0767-9459-48F6-990299C7823E}"/>
              </a:ext>
            </a:extLst>
          </p:cNvPr>
          <p:cNvSpPr>
            <a:spLocks noGrp="1"/>
          </p:cNvSpPr>
          <p:nvPr>
            <p:ph type="dt" sz="half" idx="10"/>
          </p:nvPr>
        </p:nvSpPr>
        <p:spPr/>
        <p:txBody>
          <a:bodyPr/>
          <a:lstStyle/>
          <a:p>
            <a:fld id="{DB85B9DF-3654-48EF-9641-887008810E0F}" type="datetimeFigureOut">
              <a:rPr lang="en-US" smtClean="0"/>
              <a:t>7/28/2023</a:t>
            </a:fld>
            <a:endParaRPr lang="en-US"/>
          </a:p>
        </p:txBody>
      </p:sp>
      <p:sp>
        <p:nvSpPr>
          <p:cNvPr id="6" name="Footer Placeholder 5">
            <a:extLst>
              <a:ext uri="{FF2B5EF4-FFF2-40B4-BE49-F238E27FC236}">
                <a16:creationId xmlns:a16="http://schemas.microsoft.com/office/drawing/2014/main" id="{3CBFFD06-5290-0CB1-7D21-597613B3B70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C01CA4C-A2B1-8E8B-84EC-257140D5BBFE}"/>
              </a:ext>
            </a:extLst>
          </p:cNvPr>
          <p:cNvSpPr>
            <a:spLocks noGrp="1"/>
          </p:cNvSpPr>
          <p:nvPr>
            <p:ph type="sldNum" sz="quarter" idx="12"/>
          </p:nvPr>
        </p:nvSpPr>
        <p:spPr/>
        <p:txBody>
          <a:bodyPr/>
          <a:lstStyle/>
          <a:p>
            <a:fld id="{CD0066EA-5DD1-4F22-9965-63C6A7574C36}" type="slidenum">
              <a:rPr lang="en-US" smtClean="0"/>
              <a:t>‹#›</a:t>
            </a:fld>
            <a:endParaRPr lang="en-US"/>
          </a:p>
        </p:txBody>
      </p:sp>
    </p:spTree>
    <p:extLst>
      <p:ext uri="{BB962C8B-B14F-4D97-AF65-F5344CB8AC3E}">
        <p14:creationId xmlns:p14="http://schemas.microsoft.com/office/powerpoint/2010/main" val="25135476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1FFB08-854C-8459-EB85-FF44610EE9A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86169D2-BCBC-59D0-217A-866566F8C47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8E5A470-A684-D815-7EB3-CFC530021EB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8E246BB-1811-23CA-8429-B5ACEF0571A9}"/>
              </a:ext>
            </a:extLst>
          </p:cNvPr>
          <p:cNvSpPr>
            <a:spLocks noGrp="1"/>
          </p:cNvSpPr>
          <p:nvPr>
            <p:ph type="dt" sz="half" idx="10"/>
          </p:nvPr>
        </p:nvSpPr>
        <p:spPr/>
        <p:txBody>
          <a:bodyPr/>
          <a:lstStyle/>
          <a:p>
            <a:fld id="{DB85B9DF-3654-48EF-9641-887008810E0F}" type="datetimeFigureOut">
              <a:rPr lang="en-US" smtClean="0"/>
              <a:t>7/28/2023</a:t>
            </a:fld>
            <a:endParaRPr lang="en-US"/>
          </a:p>
        </p:txBody>
      </p:sp>
      <p:sp>
        <p:nvSpPr>
          <p:cNvPr id="6" name="Footer Placeholder 5">
            <a:extLst>
              <a:ext uri="{FF2B5EF4-FFF2-40B4-BE49-F238E27FC236}">
                <a16:creationId xmlns:a16="http://schemas.microsoft.com/office/drawing/2014/main" id="{AA559608-FFC4-FD15-2E6F-F742A01E4F0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698E2A0-DC85-76CD-7AF5-8E75083C27D8}"/>
              </a:ext>
            </a:extLst>
          </p:cNvPr>
          <p:cNvSpPr>
            <a:spLocks noGrp="1"/>
          </p:cNvSpPr>
          <p:nvPr>
            <p:ph type="sldNum" sz="quarter" idx="12"/>
          </p:nvPr>
        </p:nvSpPr>
        <p:spPr/>
        <p:txBody>
          <a:bodyPr/>
          <a:lstStyle/>
          <a:p>
            <a:fld id="{CD0066EA-5DD1-4F22-9965-63C6A7574C36}" type="slidenum">
              <a:rPr lang="en-US" smtClean="0"/>
              <a:t>‹#›</a:t>
            </a:fld>
            <a:endParaRPr lang="en-US"/>
          </a:p>
        </p:txBody>
      </p:sp>
    </p:spTree>
    <p:extLst>
      <p:ext uri="{BB962C8B-B14F-4D97-AF65-F5344CB8AC3E}">
        <p14:creationId xmlns:p14="http://schemas.microsoft.com/office/powerpoint/2010/main" val="34680422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F14460C-C744-EA93-7529-6452B9496CE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BC775A1-F1FD-2513-0D55-707AF679909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A924A57-3BAF-EF75-CCE1-556DC79C4C4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85B9DF-3654-48EF-9641-887008810E0F}" type="datetimeFigureOut">
              <a:rPr lang="en-US" smtClean="0"/>
              <a:t>7/28/2023</a:t>
            </a:fld>
            <a:endParaRPr lang="en-US"/>
          </a:p>
        </p:txBody>
      </p:sp>
      <p:sp>
        <p:nvSpPr>
          <p:cNvPr id="5" name="Footer Placeholder 4">
            <a:extLst>
              <a:ext uri="{FF2B5EF4-FFF2-40B4-BE49-F238E27FC236}">
                <a16:creationId xmlns:a16="http://schemas.microsoft.com/office/drawing/2014/main" id="{2A1BC55C-9401-2FF0-C325-4C74ED6AF5A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335FB36-5EE2-F983-643E-380FEECC8DA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0066EA-5DD1-4F22-9965-63C6A7574C36}" type="slidenum">
              <a:rPr lang="en-US" smtClean="0"/>
              <a:t>‹#›</a:t>
            </a:fld>
            <a:endParaRPr lang="en-US"/>
          </a:p>
        </p:txBody>
      </p:sp>
    </p:spTree>
    <p:extLst>
      <p:ext uri="{BB962C8B-B14F-4D97-AF65-F5344CB8AC3E}">
        <p14:creationId xmlns:p14="http://schemas.microsoft.com/office/powerpoint/2010/main" val="23905891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E4C5EBD-3603-94F7-7B48-EEFC67411F23}"/>
              </a:ext>
            </a:extLst>
          </p:cNvPr>
          <p:cNvPicPr>
            <a:picLocks noChangeAspect="1"/>
          </p:cNvPicPr>
          <p:nvPr/>
        </p:nvPicPr>
        <p:blipFill>
          <a:blip r:embed="rId2"/>
          <a:stretch>
            <a:fillRect/>
          </a:stretch>
        </p:blipFill>
        <p:spPr>
          <a:xfrm>
            <a:off x="914400" y="1597794"/>
            <a:ext cx="10308657" cy="3638349"/>
          </a:xfrm>
          <a:prstGeom prst="rect">
            <a:avLst/>
          </a:prstGeom>
        </p:spPr>
      </p:pic>
    </p:spTree>
    <p:extLst>
      <p:ext uri="{BB962C8B-B14F-4D97-AF65-F5344CB8AC3E}">
        <p14:creationId xmlns:p14="http://schemas.microsoft.com/office/powerpoint/2010/main" val="2668931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ECDC92E-5DD9-CB49-956F-E9E7B69A135D}"/>
              </a:ext>
            </a:extLst>
          </p:cNvPr>
          <p:cNvSpPr txBox="1"/>
          <p:nvPr/>
        </p:nvSpPr>
        <p:spPr>
          <a:xfrm>
            <a:off x="567890" y="830653"/>
            <a:ext cx="11056219" cy="5324535"/>
          </a:xfrm>
          <a:prstGeom prst="rect">
            <a:avLst/>
          </a:prstGeom>
          <a:noFill/>
        </p:spPr>
        <p:txBody>
          <a:bodyPr wrap="square">
            <a:spAutoFit/>
          </a:bodyPr>
          <a:lstStyle/>
          <a:p>
            <a:pPr algn="just"/>
            <a:r>
              <a:rPr lang="en-US" sz="3400" b="0" i="0" u="none" strike="noStrike" baseline="0" dirty="0">
                <a:solidFill>
                  <a:srgbClr val="000000"/>
                </a:solidFill>
                <a:latin typeface="Times New Roman" panose="02020603050405020304" pitchFamily="18" charset="0"/>
                <a:cs typeface="Times New Roman" panose="02020603050405020304" pitchFamily="18" charset="0"/>
              </a:rPr>
              <a:t>Transferrin saturation [</a:t>
            </a:r>
            <a:r>
              <a:rPr lang="en-US" sz="3400" b="1" i="0" u="none" strike="noStrike" baseline="0" dirty="0">
                <a:solidFill>
                  <a:srgbClr val="000000"/>
                </a:solidFill>
                <a:latin typeface="Times New Roman" panose="02020603050405020304" pitchFamily="18" charset="0"/>
                <a:cs typeface="Times New Roman" panose="02020603050405020304" pitchFamily="18" charset="0"/>
              </a:rPr>
              <a:t>TSAT</a:t>
            </a:r>
            <a:r>
              <a:rPr lang="en-US" sz="3400" b="0" i="0" u="none" strike="noStrike" baseline="0" dirty="0">
                <a:solidFill>
                  <a:srgbClr val="000000"/>
                </a:solidFill>
                <a:latin typeface="Times New Roman" panose="02020603050405020304" pitchFamily="18" charset="0"/>
                <a:cs typeface="Times New Roman" panose="02020603050405020304" pitchFamily="18" charset="0"/>
              </a:rPr>
              <a:t>]</a:t>
            </a:r>
          </a:p>
          <a:p>
            <a:pPr algn="just"/>
            <a:r>
              <a:rPr lang="en-US" sz="3400" b="0" i="0" u="none" strike="noStrike" baseline="0" dirty="0">
                <a:solidFill>
                  <a:srgbClr val="000000"/>
                </a:solidFill>
                <a:latin typeface="Times New Roman" panose="02020603050405020304" pitchFamily="18" charset="0"/>
                <a:cs typeface="Times New Roman" panose="02020603050405020304" pitchFamily="18" charset="0"/>
              </a:rPr>
              <a:t>a marker of low iron availability for </a:t>
            </a:r>
            <a:r>
              <a:rPr lang="en-US" sz="3400" b="0" i="0" u="none" strike="noStrike" baseline="0" dirty="0" err="1">
                <a:solidFill>
                  <a:srgbClr val="000000"/>
                </a:solidFill>
                <a:latin typeface="Times New Roman" panose="02020603050405020304" pitchFamily="18" charset="0"/>
                <a:cs typeface="Times New Roman" panose="02020603050405020304" pitchFamily="18" charset="0"/>
              </a:rPr>
              <a:t>haematopoiesis</a:t>
            </a:r>
            <a:r>
              <a:rPr lang="en-US" sz="3400" b="0" i="0" u="none" strike="noStrike" baseline="0" dirty="0">
                <a:solidFill>
                  <a:srgbClr val="000000"/>
                </a:solidFill>
                <a:latin typeface="Times New Roman" panose="02020603050405020304" pitchFamily="18" charset="0"/>
                <a:cs typeface="Times New Roman" panose="02020603050405020304" pitchFamily="18" charset="0"/>
              </a:rPr>
              <a:t> that is less affected by inflammation. </a:t>
            </a:r>
          </a:p>
          <a:p>
            <a:pPr algn="just"/>
            <a:endParaRPr lang="en-US" sz="3400" dirty="0">
              <a:solidFill>
                <a:srgbClr val="000000"/>
              </a:solidFill>
              <a:latin typeface="Times New Roman" panose="02020603050405020304" pitchFamily="18" charset="0"/>
              <a:cs typeface="Times New Roman" panose="02020603050405020304" pitchFamily="18" charset="0"/>
            </a:endParaRPr>
          </a:p>
          <a:p>
            <a:pPr algn="just"/>
            <a:r>
              <a:rPr lang="en-US" sz="3400" b="1" i="0" u="none" strike="noStrike" baseline="0" dirty="0">
                <a:solidFill>
                  <a:srgbClr val="000000"/>
                </a:solidFill>
                <a:latin typeface="Times New Roman" panose="02020603050405020304" pitchFamily="18" charset="0"/>
                <a:cs typeface="Times New Roman" panose="02020603050405020304" pitchFamily="18" charset="0"/>
              </a:rPr>
              <a:t>TSAT &lt;16%</a:t>
            </a:r>
            <a:r>
              <a:rPr lang="en-US" sz="3400" b="0" i="0" u="none" strike="noStrike" baseline="0" dirty="0">
                <a:solidFill>
                  <a:srgbClr val="000000"/>
                </a:solidFill>
                <a:latin typeface="Times New Roman" panose="02020603050405020304" pitchFamily="18" charset="0"/>
                <a:cs typeface="Times New Roman" panose="02020603050405020304" pitchFamily="18" charset="0"/>
              </a:rPr>
              <a:t> can support the diagnosis of </a:t>
            </a:r>
            <a:r>
              <a:rPr lang="en-US" sz="3400" b="1" i="0" u="none" strike="noStrike" baseline="0" dirty="0">
                <a:solidFill>
                  <a:srgbClr val="000000"/>
                </a:solidFill>
                <a:latin typeface="Times New Roman" panose="02020603050405020304" pitchFamily="18" charset="0"/>
                <a:cs typeface="Times New Roman" panose="02020603050405020304" pitchFamily="18" charset="0"/>
              </a:rPr>
              <a:t>iron deficiency</a:t>
            </a:r>
            <a:r>
              <a:rPr lang="en-US" sz="3400" b="0" i="0" u="none" strike="noStrike" baseline="0" dirty="0">
                <a:solidFill>
                  <a:srgbClr val="000000"/>
                </a:solidFill>
                <a:latin typeface="Times New Roman" panose="02020603050405020304" pitchFamily="18" charset="0"/>
                <a:cs typeface="Times New Roman" panose="02020603050405020304" pitchFamily="18" charset="0"/>
              </a:rPr>
              <a:t> if the initial tests are inconclusive. </a:t>
            </a:r>
          </a:p>
          <a:p>
            <a:pPr algn="just"/>
            <a:endParaRPr lang="en-US" sz="3400" dirty="0">
              <a:solidFill>
                <a:srgbClr val="000000"/>
              </a:solidFill>
              <a:latin typeface="Times New Roman" panose="02020603050405020304" pitchFamily="18" charset="0"/>
              <a:cs typeface="Times New Roman" panose="02020603050405020304" pitchFamily="18" charset="0"/>
            </a:endParaRPr>
          </a:p>
          <a:p>
            <a:pPr algn="just"/>
            <a:r>
              <a:rPr lang="en-US" sz="3400" dirty="0">
                <a:solidFill>
                  <a:srgbClr val="000000"/>
                </a:solidFill>
                <a:latin typeface="Times New Roman" panose="02020603050405020304" pitchFamily="18" charset="0"/>
                <a:cs typeface="Times New Roman" panose="02020603050405020304" pitchFamily="18" charset="0"/>
              </a:rPr>
              <a:t>D</a:t>
            </a:r>
            <a:r>
              <a:rPr lang="en-US" sz="3400" b="0" i="0" u="none" strike="noStrike" baseline="0" dirty="0">
                <a:solidFill>
                  <a:srgbClr val="000000"/>
                </a:solidFill>
                <a:latin typeface="Times New Roman" panose="02020603050405020304" pitchFamily="18" charset="0"/>
                <a:cs typeface="Times New Roman" panose="02020603050405020304" pitchFamily="18" charset="0"/>
              </a:rPr>
              <a:t>iurnal fluctuations and clinical disorders, such as malnutrition and chronic disease, can also cause a decrease in transferrin synthesis and therefore increase TSAT.</a:t>
            </a:r>
            <a:endParaRPr lang="en-US" sz="3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853478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B1C908D-0431-FBF4-6A4E-E2452DA53CE4}"/>
              </a:ext>
            </a:extLst>
          </p:cNvPr>
          <p:cNvSpPr txBox="1"/>
          <p:nvPr/>
        </p:nvSpPr>
        <p:spPr>
          <a:xfrm>
            <a:off x="604788" y="375385"/>
            <a:ext cx="10982424" cy="4978735"/>
          </a:xfrm>
          <a:prstGeom prst="rect">
            <a:avLst/>
          </a:prstGeom>
          <a:noFill/>
        </p:spPr>
        <p:txBody>
          <a:bodyPr wrap="square">
            <a:spAutoFit/>
          </a:bodyPr>
          <a:lstStyle/>
          <a:p>
            <a:pPr algn="just">
              <a:lnSpc>
                <a:spcPct val="150000"/>
              </a:lnSpc>
            </a:pPr>
            <a:r>
              <a:rPr lang="en-US" sz="3600" b="0" i="0" u="none" strike="noStrike" baseline="0" dirty="0">
                <a:solidFill>
                  <a:srgbClr val="000000"/>
                </a:solidFill>
                <a:latin typeface="Times New Roman" panose="02020603050405020304" pitchFamily="18" charset="0"/>
                <a:cs typeface="Times New Roman" panose="02020603050405020304" pitchFamily="18" charset="0"/>
              </a:rPr>
              <a:t>In the presence of biochemical inflammation, the lower limit of ferritin consistent with normal iron stores should be increased to 100 </a:t>
            </a:r>
            <a:r>
              <a:rPr lang="en-US" sz="3600" b="0" i="0" u="none" strike="noStrike" baseline="0" dirty="0" err="1">
                <a:solidFill>
                  <a:srgbClr val="000000"/>
                </a:solidFill>
                <a:latin typeface="Times New Roman" panose="02020603050405020304" pitchFamily="18" charset="0"/>
                <a:cs typeface="Times New Roman" panose="02020603050405020304" pitchFamily="18" charset="0"/>
              </a:rPr>
              <a:t>μg</a:t>
            </a:r>
            <a:r>
              <a:rPr lang="en-US" sz="3600" b="0" i="0" u="none" strike="noStrike" baseline="0" dirty="0">
                <a:solidFill>
                  <a:srgbClr val="000000"/>
                </a:solidFill>
                <a:latin typeface="Times New Roman" panose="02020603050405020304" pitchFamily="18" charset="0"/>
                <a:cs typeface="Times New Roman" panose="02020603050405020304" pitchFamily="18" charset="0"/>
              </a:rPr>
              <a:t>/L</a:t>
            </a:r>
            <a:endParaRPr lang="en-US" sz="3600" dirty="0">
              <a:solidFill>
                <a:srgbClr val="000000"/>
              </a:solidFill>
              <a:latin typeface="Times New Roman" panose="02020603050405020304" pitchFamily="18" charset="0"/>
              <a:cs typeface="Times New Roman" panose="02020603050405020304" pitchFamily="18" charset="0"/>
            </a:endParaRPr>
          </a:p>
          <a:p>
            <a:pPr algn="just">
              <a:lnSpc>
                <a:spcPct val="150000"/>
              </a:lnSpc>
            </a:pPr>
            <a:endParaRPr lang="en-US" sz="3600" b="0" i="0" u="none" strike="noStrike" baseline="0" dirty="0">
              <a:solidFill>
                <a:srgbClr val="000000"/>
              </a:solidFill>
              <a:latin typeface="Times New Roman" panose="02020603050405020304" pitchFamily="18" charset="0"/>
              <a:cs typeface="Times New Roman" panose="02020603050405020304" pitchFamily="18" charset="0"/>
            </a:endParaRPr>
          </a:p>
          <a:p>
            <a:pPr algn="just">
              <a:lnSpc>
                <a:spcPct val="150000"/>
              </a:lnSpc>
            </a:pPr>
            <a:r>
              <a:rPr lang="en-US" sz="3600" b="0" i="0" u="none" strike="noStrike" baseline="0" dirty="0">
                <a:solidFill>
                  <a:srgbClr val="FF0000"/>
                </a:solidFill>
                <a:latin typeface="Times New Roman" panose="02020603050405020304" pitchFamily="18" charset="0"/>
                <a:cs typeface="Times New Roman" panose="02020603050405020304" pitchFamily="18" charset="0"/>
              </a:rPr>
              <a:t>Hypoferremia</a:t>
            </a:r>
            <a:r>
              <a:rPr lang="en-US" sz="3600" b="0" i="0" u="none" strike="noStrike" baseline="0" dirty="0">
                <a:solidFill>
                  <a:srgbClr val="000000"/>
                </a:solidFill>
                <a:latin typeface="Times New Roman" panose="02020603050405020304" pitchFamily="18" charset="0"/>
                <a:cs typeface="Times New Roman" panose="02020603050405020304" pitchFamily="18" charset="0"/>
              </a:rPr>
              <a:t>: TSAT &lt;16%, serum ferritin 30-100 g/L. </a:t>
            </a:r>
          </a:p>
          <a:p>
            <a:pPr algn="just">
              <a:lnSpc>
                <a:spcPct val="150000"/>
              </a:lnSpc>
            </a:pPr>
            <a:r>
              <a:rPr lang="en-US" sz="3600" b="0" i="0" u="none" strike="noStrike" baseline="0" dirty="0">
                <a:solidFill>
                  <a:srgbClr val="FF0000"/>
                </a:solidFill>
                <a:latin typeface="Times New Roman" panose="02020603050405020304" pitchFamily="18" charset="0"/>
                <a:cs typeface="Times New Roman" panose="02020603050405020304" pitchFamily="18" charset="0"/>
              </a:rPr>
              <a:t>ACD: </a:t>
            </a:r>
            <a:r>
              <a:rPr lang="en-US" sz="3600" b="0" i="0" u="none" strike="noStrike" baseline="0" dirty="0">
                <a:latin typeface="Times New Roman" panose="02020603050405020304" pitchFamily="18" charset="0"/>
                <a:cs typeface="Times New Roman" panose="02020603050405020304" pitchFamily="18" charset="0"/>
              </a:rPr>
              <a:t>TSAT</a:t>
            </a:r>
            <a:r>
              <a:rPr lang="en-US" sz="3600" b="0" i="0" u="none" strike="noStrike" baseline="0" dirty="0">
                <a:solidFill>
                  <a:srgbClr val="000000"/>
                </a:solidFill>
                <a:latin typeface="Times New Roman" panose="02020603050405020304" pitchFamily="18" charset="0"/>
                <a:cs typeface="Times New Roman" panose="02020603050405020304" pitchFamily="18" charset="0"/>
              </a:rPr>
              <a:t>&lt;20%, serum ferritin is &gt;100 </a:t>
            </a:r>
            <a:r>
              <a:rPr lang="en-US" sz="3600" b="0" i="0" u="none" strike="noStrike" baseline="0" dirty="0" err="1">
                <a:solidFill>
                  <a:srgbClr val="000000"/>
                </a:solidFill>
                <a:latin typeface="Times New Roman" panose="02020603050405020304" pitchFamily="18" charset="0"/>
                <a:cs typeface="Times New Roman" panose="02020603050405020304" pitchFamily="18" charset="0"/>
              </a:rPr>
              <a:t>μg</a:t>
            </a:r>
            <a:r>
              <a:rPr lang="en-US" sz="3600" b="0" i="0" u="none" strike="noStrike" baseline="0" dirty="0">
                <a:solidFill>
                  <a:srgbClr val="000000"/>
                </a:solidFill>
                <a:latin typeface="Times New Roman" panose="02020603050405020304" pitchFamily="18" charset="0"/>
                <a:cs typeface="Times New Roman" panose="02020603050405020304" pitchFamily="18" charset="0"/>
              </a:rPr>
              <a:t>/L</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157554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642026B-0060-850B-78C2-3C57F2C7A820}"/>
              </a:ext>
            </a:extLst>
          </p:cNvPr>
          <p:cNvSpPr txBox="1"/>
          <p:nvPr/>
        </p:nvSpPr>
        <p:spPr>
          <a:xfrm>
            <a:off x="306403" y="288758"/>
            <a:ext cx="11328935" cy="7390485"/>
          </a:xfrm>
          <a:prstGeom prst="rect">
            <a:avLst/>
          </a:prstGeom>
          <a:noFill/>
        </p:spPr>
        <p:txBody>
          <a:bodyPr wrap="square">
            <a:spAutoFit/>
          </a:bodyPr>
          <a:lstStyle/>
          <a:p>
            <a:pPr algn="just">
              <a:lnSpc>
                <a:spcPct val="150000"/>
              </a:lnSpc>
            </a:pPr>
            <a:r>
              <a:rPr lang="en-US" sz="3200" i="0" u="none" strike="noStrike" baseline="0" dirty="0">
                <a:solidFill>
                  <a:srgbClr val="000000"/>
                </a:solidFill>
                <a:latin typeface="Times New Roman" panose="02020603050405020304" pitchFamily="18" charset="0"/>
                <a:cs typeface="Times New Roman" panose="02020603050405020304" pitchFamily="18" charset="0"/>
              </a:rPr>
              <a:t> Patients at risk for vitamin </a:t>
            </a:r>
            <a:r>
              <a:rPr lang="en-US" sz="3200" b="1" i="0" u="none" strike="noStrike" baseline="0" dirty="0">
                <a:solidFill>
                  <a:srgbClr val="C00000"/>
                </a:solidFill>
                <a:latin typeface="Times New Roman" panose="02020603050405020304" pitchFamily="18" charset="0"/>
                <a:cs typeface="Times New Roman" panose="02020603050405020304" pitchFamily="18" charset="0"/>
              </a:rPr>
              <a:t>B12 or folate deficiency</a:t>
            </a:r>
            <a:r>
              <a:rPr lang="en-US" sz="3200" b="1" i="0" u="none" strike="noStrike" baseline="0" dirty="0">
                <a:solidFill>
                  <a:srgbClr val="000000"/>
                </a:solidFill>
                <a:latin typeface="Times New Roman" panose="02020603050405020304" pitchFamily="18" charset="0"/>
                <a:cs typeface="Times New Roman" panose="02020603050405020304" pitchFamily="18" charset="0"/>
              </a:rPr>
              <a:t>:</a:t>
            </a:r>
          </a:p>
          <a:p>
            <a:pPr algn="just">
              <a:lnSpc>
                <a:spcPct val="150000"/>
              </a:lnSpc>
            </a:pPr>
            <a:r>
              <a:rPr lang="en-US" sz="3200" b="1" dirty="0">
                <a:solidFill>
                  <a:srgbClr val="000000"/>
                </a:solidFill>
                <a:latin typeface="Times New Roman" panose="02020603050405020304" pitchFamily="18" charset="0"/>
                <a:cs typeface="Times New Roman" panose="02020603050405020304" pitchFamily="18" charset="0"/>
              </a:rPr>
              <a:t>	</a:t>
            </a:r>
            <a:r>
              <a:rPr lang="en-US" sz="3200" b="1" i="0" u="none" strike="noStrike" baseline="0" dirty="0">
                <a:solidFill>
                  <a:srgbClr val="000000"/>
                </a:solidFill>
                <a:latin typeface="Times New Roman" panose="02020603050405020304" pitchFamily="18" charset="0"/>
                <a:cs typeface="Times New Roman" panose="02020603050405020304" pitchFamily="18" charset="0"/>
              </a:rPr>
              <a:t>patients with small-bowel CD </a:t>
            </a:r>
            <a:endParaRPr lang="en-US" sz="3200" b="1" dirty="0">
              <a:solidFill>
                <a:srgbClr val="000000"/>
              </a:solidFill>
              <a:latin typeface="Times New Roman" panose="02020603050405020304" pitchFamily="18" charset="0"/>
              <a:cs typeface="Times New Roman" panose="02020603050405020304" pitchFamily="18" charset="0"/>
            </a:endParaRPr>
          </a:p>
          <a:p>
            <a:pPr algn="just">
              <a:lnSpc>
                <a:spcPct val="150000"/>
              </a:lnSpc>
            </a:pPr>
            <a:r>
              <a:rPr lang="en-US" sz="3200" b="0" i="0" u="none" strike="noStrike" baseline="0" dirty="0">
                <a:solidFill>
                  <a:srgbClr val="000000"/>
                </a:solidFill>
                <a:latin typeface="Times New Roman" panose="02020603050405020304" pitchFamily="18" charset="0"/>
                <a:cs typeface="Times New Roman" panose="02020603050405020304" pitchFamily="18" charset="0"/>
              </a:rPr>
              <a:t>	</a:t>
            </a:r>
            <a:r>
              <a:rPr lang="en-US" sz="3200" b="1" i="0" u="none" strike="noStrike" baseline="0" dirty="0">
                <a:solidFill>
                  <a:srgbClr val="000000"/>
                </a:solidFill>
                <a:latin typeface="Times New Roman" panose="02020603050405020304" pitchFamily="18" charset="0"/>
                <a:cs typeface="Times New Roman" panose="02020603050405020304" pitchFamily="18" charset="0"/>
              </a:rPr>
              <a:t>prior</a:t>
            </a:r>
            <a:r>
              <a:rPr lang="en-US" sz="3200" b="0" i="0" u="none" strike="noStrike" baseline="0" dirty="0">
                <a:solidFill>
                  <a:srgbClr val="000000"/>
                </a:solidFill>
                <a:latin typeface="Times New Roman" panose="02020603050405020304" pitchFamily="18" charset="0"/>
                <a:cs typeface="Times New Roman" panose="02020603050405020304" pitchFamily="18" charset="0"/>
              </a:rPr>
              <a:t> </a:t>
            </a:r>
            <a:r>
              <a:rPr lang="en-US" sz="3200" b="1" i="0" u="none" strike="noStrike" baseline="0" dirty="0">
                <a:solidFill>
                  <a:srgbClr val="000000"/>
                </a:solidFill>
                <a:latin typeface="Times New Roman" panose="02020603050405020304" pitchFamily="18" charset="0"/>
                <a:cs typeface="Times New Roman" panose="02020603050405020304" pitchFamily="18" charset="0"/>
              </a:rPr>
              <a:t>resection </a:t>
            </a:r>
          </a:p>
          <a:p>
            <a:pPr algn="just">
              <a:lnSpc>
                <a:spcPct val="150000"/>
              </a:lnSpc>
            </a:pPr>
            <a:r>
              <a:rPr lang="en-US" sz="3200" b="1" dirty="0">
                <a:solidFill>
                  <a:srgbClr val="000000"/>
                </a:solidFill>
                <a:latin typeface="Times New Roman" panose="02020603050405020304" pitchFamily="18" charset="0"/>
                <a:cs typeface="Times New Roman" panose="02020603050405020304" pitchFamily="18" charset="0"/>
              </a:rPr>
              <a:t>	</a:t>
            </a:r>
            <a:r>
              <a:rPr lang="en-US" sz="3200" b="1" i="0" u="none" strike="noStrike" baseline="0" dirty="0">
                <a:solidFill>
                  <a:srgbClr val="000000"/>
                </a:solidFill>
                <a:latin typeface="Times New Roman" panose="02020603050405020304" pitchFamily="18" charset="0"/>
                <a:cs typeface="Times New Roman" panose="02020603050405020304" pitchFamily="18" charset="0"/>
              </a:rPr>
              <a:t>macrocytosis </a:t>
            </a:r>
          </a:p>
          <a:p>
            <a:pPr algn="just">
              <a:lnSpc>
                <a:spcPct val="150000"/>
              </a:lnSpc>
            </a:pPr>
            <a:r>
              <a:rPr lang="en-US" sz="3200" b="1" dirty="0">
                <a:solidFill>
                  <a:srgbClr val="000000"/>
                </a:solidFill>
                <a:latin typeface="Times New Roman" panose="02020603050405020304" pitchFamily="18" charset="0"/>
                <a:cs typeface="Times New Roman" panose="02020603050405020304" pitchFamily="18" charset="0"/>
              </a:rPr>
              <a:t>	</a:t>
            </a:r>
            <a:r>
              <a:rPr lang="en-US" sz="3200" b="1" i="0" u="none" strike="noStrike" baseline="0" dirty="0">
                <a:solidFill>
                  <a:srgbClr val="000000"/>
                </a:solidFill>
                <a:latin typeface="Times New Roman" panose="02020603050405020304" pitchFamily="18" charset="0"/>
                <a:cs typeface="Times New Roman" panose="02020603050405020304" pitchFamily="18" charset="0"/>
              </a:rPr>
              <a:t>anemia unresponsive to iron supplementation, 	erythropoiesis-stimulating agents [ESA]</a:t>
            </a:r>
            <a:endParaRPr lang="en-US" sz="3200" dirty="0">
              <a:solidFill>
                <a:srgbClr val="000000"/>
              </a:solidFill>
              <a:latin typeface="Times New Roman" panose="02020603050405020304" pitchFamily="18" charset="0"/>
              <a:cs typeface="Times New Roman" panose="02020603050405020304" pitchFamily="18" charset="0"/>
            </a:endParaRPr>
          </a:p>
          <a:p>
            <a:pPr algn="just">
              <a:lnSpc>
                <a:spcPct val="150000"/>
              </a:lnSpc>
            </a:pPr>
            <a:r>
              <a:rPr lang="en-US" sz="3200" i="0" u="none" strike="noStrike" baseline="0" dirty="0">
                <a:solidFill>
                  <a:srgbClr val="000000"/>
                </a:solidFill>
                <a:latin typeface="Times New Roman" panose="02020603050405020304" pitchFamily="18" charset="0"/>
                <a:cs typeface="Times New Roman" panose="02020603050405020304" pitchFamily="18" charset="0"/>
              </a:rPr>
              <a:t>should have their serum levels of vitamin B12 and folate screened at least </a:t>
            </a:r>
            <a:r>
              <a:rPr lang="en-US" sz="3200" b="1" i="0" u="none" strike="noStrike" baseline="0" dirty="0">
                <a:solidFill>
                  <a:srgbClr val="C00000"/>
                </a:solidFill>
                <a:latin typeface="Times New Roman" panose="02020603050405020304" pitchFamily="18" charset="0"/>
                <a:cs typeface="Times New Roman" panose="02020603050405020304" pitchFamily="18" charset="0"/>
              </a:rPr>
              <a:t>annually</a:t>
            </a:r>
            <a:r>
              <a:rPr lang="en-US" sz="3200" i="0" u="none" strike="noStrike" baseline="0" dirty="0">
                <a:solidFill>
                  <a:srgbClr val="000000"/>
                </a:solidFill>
                <a:latin typeface="Times New Roman" panose="02020603050405020304" pitchFamily="18" charset="0"/>
                <a:cs typeface="Times New Roman" panose="02020603050405020304" pitchFamily="18" charset="0"/>
              </a:rPr>
              <a:t> </a:t>
            </a:r>
          </a:p>
          <a:p>
            <a:pPr algn="just">
              <a:lnSpc>
                <a:spcPct val="150000"/>
              </a:lnSpc>
            </a:pPr>
            <a:endParaRPr lang="en-US" sz="3200" dirty="0">
              <a:solidFill>
                <a:srgbClr val="000000"/>
              </a:solidFill>
              <a:latin typeface="Times New Roman" panose="02020603050405020304" pitchFamily="18" charset="0"/>
              <a:cs typeface="Times New Roman" panose="02020603050405020304" pitchFamily="18" charset="0"/>
            </a:endParaRPr>
          </a:p>
          <a:p>
            <a:pPr algn="just">
              <a:lnSpc>
                <a:spcPct val="150000"/>
              </a:lnSpc>
            </a:pPr>
            <a:endParaRPr lang="en-US" sz="3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511019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642026B-0060-850B-78C2-3C57F2C7A820}"/>
              </a:ext>
            </a:extLst>
          </p:cNvPr>
          <p:cNvSpPr txBox="1"/>
          <p:nvPr/>
        </p:nvSpPr>
        <p:spPr>
          <a:xfrm>
            <a:off x="510139" y="346510"/>
            <a:ext cx="11328935" cy="5831853"/>
          </a:xfrm>
          <a:prstGeom prst="rect">
            <a:avLst/>
          </a:prstGeom>
          <a:noFill/>
        </p:spPr>
        <p:txBody>
          <a:bodyPr wrap="square">
            <a:spAutoFit/>
          </a:bodyPr>
          <a:lstStyle/>
          <a:p>
            <a:pPr algn="just">
              <a:lnSpc>
                <a:spcPct val="150000"/>
              </a:lnSpc>
            </a:pPr>
            <a:endParaRPr lang="en-US" sz="2800" dirty="0">
              <a:solidFill>
                <a:srgbClr val="000000"/>
              </a:solidFill>
              <a:latin typeface="Times New Roman" panose="02020603050405020304" pitchFamily="18" charset="0"/>
              <a:cs typeface="Times New Roman" panose="02020603050405020304" pitchFamily="18" charset="0"/>
            </a:endParaRPr>
          </a:p>
          <a:p>
            <a:pPr algn="just">
              <a:lnSpc>
                <a:spcPct val="150000"/>
              </a:lnSpc>
            </a:pPr>
            <a:r>
              <a:rPr lang="en-US" sz="2800" b="1" i="0" u="none" strike="noStrike" baseline="0" dirty="0">
                <a:solidFill>
                  <a:schemeClr val="accent1"/>
                </a:solidFill>
                <a:latin typeface="Times New Roman" panose="02020603050405020304" pitchFamily="18" charset="0"/>
                <a:cs typeface="Times New Roman" panose="02020603050405020304" pitchFamily="18" charset="0"/>
              </a:rPr>
              <a:t>Vitamin B12</a:t>
            </a:r>
            <a:r>
              <a:rPr lang="en-US" sz="2800" b="0" i="0" u="none" strike="noStrike" baseline="0" dirty="0">
                <a:solidFill>
                  <a:srgbClr val="000000"/>
                </a:solidFill>
                <a:latin typeface="Times New Roman" panose="02020603050405020304" pitchFamily="18" charset="0"/>
                <a:cs typeface="Times New Roman" panose="02020603050405020304" pitchFamily="18" charset="0"/>
              </a:rPr>
              <a:t> deficiency occurs due to gastrointestinal disturbances or limited nutritional intake in patients with CD. </a:t>
            </a:r>
          </a:p>
          <a:p>
            <a:pPr algn="just">
              <a:lnSpc>
                <a:spcPct val="150000"/>
              </a:lnSpc>
            </a:pPr>
            <a:r>
              <a:rPr lang="en-US" sz="2800" b="0" i="0" u="none" strike="noStrike" baseline="0" dirty="0">
                <a:solidFill>
                  <a:srgbClr val="000000"/>
                </a:solidFill>
                <a:latin typeface="Times New Roman" panose="02020603050405020304" pitchFamily="18" charset="0"/>
                <a:cs typeface="Times New Roman" panose="02020603050405020304" pitchFamily="18" charset="0"/>
              </a:rPr>
              <a:t>This deficiency can lead to </a:t>
            </a:r>
            <a:r>
              <a:rPr lang="en-US" sz="2800" b="1" i="0" u="none" strike="noStrike" baseline="0" dirty="0">
                <a:solidFill>
                  <a:srgbClr val="000000"/>
                </a:solidFill>
                <a:latin typeface="Times New Roman" panose="02020603050405020304" pitchFamily="18" charset="0"/>
                <a:cs typeface="Times New Roman" panose="02020603050405020304" pitchFamily="18" charset="0"/>
              </a:rPr>
              <a:t>progressive and irreversible vision loss</a:t>
            </a:r>
            <a:r>
              <a:rPr lang="en-US" sz="2800" b="0" i="0" u="none" strike="noStrike" baseline="0" dirty="0">
                <a:solidFill>
                  <a:srgbClr val="000000"/>
                </a:solidFill>
                <a:latin typeface="Times New Roman" panose="02020603050405020304" pitchFamily="18" charset="0"/>
                <a:cs typeface="Times New Roman" panose="02020603050405020304" pitchFamily="18" charset="0"/>
              </a:rPr>
              <a:t> due to optic neuropathy and to neurological complications and </a:t>
            </a:r>
            <a:r>
              <a:rPr lang="en-US" sz="2800" b="1" i="0" u="none" strike="noStrike" baseline="0" dirty="0">
                <a:solidFill>
                  <a:srgbClr val="000000"/>
                </a:solidFill>
                <a:latin typeface="Times New Roman" panose="02020603050405020304" pitchFamily="18" charset="0"/>
                <a:cs typeface="Times New Roman" panose="02020603050405020304" pitchFamily="18" charset="0"/>
              </a:rPr>
              <a:t>memory impairment</a:t>
            </a:r>
            <a:r>
              <a:rPr lang="en-US" sz="2800" b="0" i="0" u="none" strike="noStrike" baseline="0" dirty="0">
                <a:solidFill>
                  <a:srgbClr val="000000"/>
                </a:solidFill>
                <a:latin typeface="Times New Roman" panose="02020603050405020304" pitchFamily="18" charset="0"/>
                <a:cs typeface="Times New Roman" panose="02020603050405020304" pitchFamily="18" charset="0"/>
              </a:rPr>
              <a:t>. </a:t>
            </a:r>
          </a:p>
          <a:p>
            <a:pPr algn="just">
              <a:lnSpc>
                <a:spcPct val="150000"/>
              </a:lnSpc>
            </a:pPr>
            <a:r>
              <a:rPr lang="en-US" sz="2800" b="0" i="0" u="none" strike="noStrike" baseline="0" dirty="0">
                <a:solidFill>
                  <a:srgbClr val="000000"/>
                </a:solidFill>
                <a:latin typeface="Times New Roman" panose="02020603050405020304" pitchFamily="18" charset="0"/>
                <a:cs typeface="Times New Roman" panose="02020603050405020304" pitchFamily="18" charset="0"/>
              </a:rPr>
              <a:t>It is important not to overlook functional B12 deficiency at the tissue level, in which serum B12 is normal but homocysteine/methylmalonic acid [MMA] may be elevated and end-organ effects can develop. </a:t>
            </a:r>
          </a:p>
        </p:txBody>
      </p:sp>
    </p:spTree>
    <p:extLst>
      <p:ext uri="{BB962C8B-B14F-4D97-AF65-F5344CB8AC3E}">
        <p14:creationId xmlns:p14="http://schemas.microsoft.com/office/powerpoint/2010/main" val="5323328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A7AEC8C-8F7C-0E1C-0F9A-BCBCAF5934C0}"/>
              </a:ext>
            </a:extLst>
          </p:cNvPr>
          <p:cNvSpPr txBox="1"/>
          <p:nvPr/>
        </p:nvSpPr>
        <p:spPr>
          <a:xfrm>
            <a:off x="356134" y="476230"/>
            <a:ext cx="11479731" cy="5492145"/>
          </a:xfrm>
          <a:prstGeom prst="rect">
            <a:avLst/>
          </a:prstGeom>
          <a:noFill/>
        </p:spPr>
        <p:txBody>
          <a:bodyPr wrap="square">
            <a:spAutoFit/>
          </a:bodyPr>
          <a:lstStyle/>
          <a:p>
            <a:pPr algn="just">
              <a:lnSpc>
                <a:spcPct val="150000"/>
              </a:lnSpc>
            </a:pPr>
            <a:r>
              <a:rPr lang="en-US" sz="3400" dirty="0">
                <a:solidFill>
                  <a:srgbClr val="000000"/>
                </a:solidFill>
                <a:latin typeface="Times New Roman" panose="02020603050405020304" pitchFamily="18" charset="0"/>
                <a:cs typeface="Times New Roman" panose="02020603050405020304" pitchFamily="18" charset="0"/>
              </a:rPr>
              <a:t>T</a:t>
            </a:r>
            <a:r>
              <a:rPr lang="en-US" sz="3400" b="0" i="0" u="none" strike="noStrike" baseline="0" dirty="0">
                <a:solidFill>
                  <a:srgbClr val="000000"/>
                </a:solidFill>
                <a:latin typeface="Times New Roman" panose="02020603050405020304" pitchFamily="18" charset="0"/>
                <a:cs typeface="Times New Roman" panose="02020603050405020304" pitchFamily="18" charset="0"/>
              </a:rPr>
              <a:t>here is no gold standard, diagnosis of vitamin B12 deficiency has traditionally been based on low serum vitamin </a:t>
            </a:r>
            <a:r>
              <a:rPr lang="en-US" sz="3400" b="1" i="0" u="none" strike="noStrike" baseline="0" dirty="0">
                <a:solidFill>
                  <a:srgbClr val="C00000"/>
                </a:solidFill>
                <a:latin typeface="Times New Roman" panose="02020603050405020304" pitchFamily="18" charset="0"/>
                <a:cs typeface="Times New Roman" panose="02020603050405020304" pitchFamily="18" charset="0"/>
              </a:rPr>
              <a:t>B12 levels &lt;200 </a:t>
            </a:r>
            <a:r>
              <a:rPr lang="en-US" sz="3400" b="1" i="0" u="none" strike="noStrike" baseline="0" dirty="0" err="1">
                <a:solidFill>
                  <a:srgbClr val="C00000"/>
                </a:solidFill>
                <a:latin typeface="Times New Roman" panose="02020603050405020304" pitchFamily="18" charset="0"/>
                <a:cs typeface="Times New Roman" panose="02020603050405020304" pitchFamily="18" charset="0"/>
              </a:rPr>
              <a:t>pg</a:t>
            </a:r>
            <a:r>
              <a:rPr lang="en-US" sz="3400" b="1" i="0" u="none" strike="noStrike" baseline="0" dirty="0">
                <a:solidFill>
                  <a:srgbClr val="C00000"/>
                </a:solidFill>
                <a:latin typeface="Times New Roman" panose="02020603050405020304" pitchFamily="18" charset="0"/>
                <a:cs typeface="Times New Roman" panose="02020603050405020304" pitchFamily="18" charset="0"/>
              </a:rPr>
              <a:t>/</a:t>
            </a:r>
            <a:r>
              <a:rPr lang="en-US" sz="3400" b="1" i="0" u="none" strike="noStrike" baseline="0" dirty="0" err="1">
                <a:solidFill>
                  <a:srgbClr val="C00000"/>
                </a:solidFill>
                <a:latin typeface="Times New Roman" panose="02020603050405020304" pitchFamily="18" charset="0"/>
                <a:cs typeface="Times New Roman" panose="02020603050405020304" pitchFamily="18" charset="0"/>
              </a:rPr>
              <a:t>mL</a:t>
            </a:r>
            <a:r>
              <a:rPr lang="en-US" sz="3400" b="0" i="0" u="none" strike="noStrike" baseline="0" dirty="0" err="1">
                <a:solidFill>
                  <a:srgbClr val="000000"/>
                </a:solidFill>
                <a:latin typeface="Times New Roman" panose="02020603050405020304" pitchFamily="18" charset="0"/>
                <a:cs typeface="Times New Roman" panose="02020603050405020304" pitchFamily="18" charset="0"/>
              </a:rPr>
              <a:t>.</a:t>
            </a:r>
            <a:r>
              <a:rPr lang="en-US" sz="3400" b="0" i="0" u="none" strike="noStrike" baseline="0" dirty="0">
                <a:solidFill>
                  <a:srgbClr val="000000"/>
                </a:solidFill>
                <a:latin typeface="Times New Roman" panose="02020603050405020304" pitchFamily="18" charset="0"/>
                <a:cs typeface="Times New Roman" panose="02020603050405020304" pitchFamily="18" charset="0"/>
              </a:rPr>
              <a:t> </a:t>
            </a:r>
          </a:p>
          <a:p>
            <a:pPr algn="just">
              <a:lnSpc>
                <a:spcPct val="150000"/>
              </a:lnSpc>
            </a:pPr>
            <a:r>
              <a:rPr lang="en-US" sz="3400" b="0" i="0" u="none" strike="noStrike" baseline="0" dirty="0">
                <a:solidFill>
                  <a:srgbClr val="000000"/>
                </a:solidFill>
                <a:latin typeface="Times New Roman" panose="02020603050405020304" pitchFamily="18" charset="0"/>
                <a:cs typeface="Times New Roman" panose="02020603050405020304" pitchFamily="18" charset="0"/>
              </a:rPr>
              <a:t>a systematic review revealed that serum vitamin </a:t>
            </a:r>
            <a:r>
              <a:rPr lang="en-US" sz="3400" b="1" i="0" u="none" strike="noStrike" baseline="0" dirty="0">
                <a:solidFill>
                  <a:srgbClr val="000000"/>
                </a:solidFill>
                <a:latin typeface="Times New Roman" panose="02020603050405020304" pitchFamily="18" charset="0"/>
                <a:cs typeface="Times New Roman" panose="02020603050405020304" pitchFamily="18" charset="0"/>
              </a:rPr>
              <a:t>B12 levels 200–400 </a:t>
            </a:r>
            <a:r>
              <a:rPr lang="en-US" sz="3400" b="1" i="0" u="none" strike="noStrike" baseline="0" dirty="0" err="1">
                <a:solidFill>
                  <a:srgbClr val="000000"/>
                </a:solidFill>
                <a:latin typeface="Times New Roman" panose="02020603050405020304" pitchFamily="18" charset="0"/>
                <a:cs typeface="Times New Roman" panose="02020603050405020304" pitchFamily="18" charset="0"/>
              </a:rPr>
              <a:t>pg</a:t>
            </a:r>
            <a:r>
              <a:rPr lang="en-US" sz="3400" b="1" i="0" u="none" strike="noStrike" baseline="0" dirty="0">
                <a:solidFill>
                  <a:srgbClr val="000000"/>
                </a:solidFill>
                <a:latin typeface="Times New Roman" panose="02020603050405020304" pitchFamily="18" charset="0"/>
                <a:cs typeface="Times New Roman" panose="02020603050405020304" pitchFamily="18" charset="0"/>
              </a:rPr>
              <a:t> alone are not sufficient to diagnose deficiency in asymptomatic patients </a:t>
            </a:r>
            <a:r>
              <a:rPr lang="en-US" sz="3400" b="0" i="0" u="none" strike="noStrike" baseline="0" dirty="0">
                <a:solidFill>
                  <a:srgbClr val="000000"/>
                </a:solidFill>
                <a:latin typeface="Times New Roman" panose="02020603050405020304" pitchFamily="18" charset="0"/>
                <a:cs typeface="Times New Roman" panose="02020603050405020304" pitchFamily="18" charset="0"/>
              </a:rPr>
              <a:t>and that such a diagnosis must be verified by specific biomarkers. </a:t>
            </a:r>
          </a:p>
        </p:txBody>
      </p:sp>
    </p:spTree>
    <p:extLst>
      <p:ext uri="{BB962C8B-B14F-4D97-AF65-F5344CB8AC3E}">
        <p14:creationId xmlns:p14="http://schemas.microsoft.com/office/powerpoint/2010/main" val="27471158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A7AEC8C-8F7C-0E1C-0F9A-BCBCAF5934C0}"/>
              </a:ext>
            </a:extLst>
          </p:cNvPr>
          <p:cNvSpPr txBox="1"/>
          <p:nvPr/>
        </p:nvSpPr>
        <p:spPr>
          <a:xfrm>
            <a:off x="542223" y="1246252"/>
            <a:ext cx="11107553" cy="4707314"/>
          </a:xfrm>
          <a:prstGeom prst="rect">
            <a:avLst/>
          </a:prstGeom>
          <a:noFill/>
        </p:spPr>
        <p:txBody>
          <a:bodyPr wrap="square">
            <a:spAutoFit/>
          </a:bodyPr>
          <a:lstStyle/>
          <a:p>
            <a:pPr algn="just">
              <a:lnSpc>
                <a:spcPct val="150000"/>
              </a:lnSpc>
            </a:pPr>
            <a:r>
              <a:rPr lang="en-US" sz="3400" b="1" i="0" u="none" strike="noStrike" baseline="0" dirty="0">
                <a:solidFill>
                  <a:schemeClr val="accent1"/>
                </a:solidFill>
                <a:latin typeface="Times New Roman" panose="02020603050405020304" pitchFamily="18" charset="0"/>
                <a:cs typeface="Times New Roman" panose="02020603050405020304" pitchFamily="18" charset="0"/>
              </a:rPr>
              <a:t>Plasma </a:t>
            </a:r>
            <a:r>
              <a:rPr lang="en-US" sz="3400" b="1" i="0" u="none" strike="noStrike" baseline="0" dirty="0" err="1">
                <a:solidFill>
                  <a:schemeClr val="accent1"/>
                </a:solidFill>
                <a:latin typeface="Times New Roman" panose="02020603050405020304" pitchFamily="18" charset="0"/>
                <a:cs typeface="Times New Roman" panose="02020603050405020304" pitchFamily="18" charset="0"/>
              </a:rPr>
              <a:t>HoloTC</a:t>
            </a:r>
            <a:r>
              <a:rPr lang="en-US" sz="3400" b="1" i="0" u="none" strike="noStrike" baseline="0" dirty="0">
                <a:solidFill>
                  <a:schemeClr val="accent1"/>
                </a:solidFill>
                <a:latin typeface="Times New Roman" panose="02020603050405020304" pitchFamily="18" charset="0"/>
                <a:cs typeface="Times New Roman" panose="02020603050405020304" pitchFamily="18" charset="0"/>
              </a:rPr>
              <a:t> </a:t>
            </a:r>
            <a:r>
              <a:rPr lang="en-US" sz="3400" b="0" i="0" u="none" strike="noStrike" baseline="0" dirty="0">
                <a:solidFill>
                  <a:srgbClr val="000000"/>
                </a:solidFill>
                <a:latin typeface="Times New Roman" panose="02020603050405020304" pitchFamily="18" charset="0"/>
                <a:cs typeface="Times New Roman" panose="02020603050405020304" pitchFamily="18" charset="0"/>
              </a:rPr>
              <a:t>[normal </a:t>
            </a:r>
            <a:r>
              <a:rPr lang="en-US" sz="3400" u="none" strike="noStrike" baseline="0" dirty="0">
                <a:latin typeface="Times New Roman" panose="02020603050405020304" pitchFamily="18" charset="0"/>
                <a:cs typeface="Times New Roman" panose="02020603050405020304" pitchFamily="18" charset="0"/>
              </a:rPr>
              <a:t>range: 20–50 </a:t>
            </a:r>
            <a:r>
              <a:rPr lang="en-US" sz="3400" u="none" strike="noStrike" baseline="0" dirty="0" err="1">
                <a:latin typeface="Times New Roman" panose="02020603050405020304" pitchFamily="18" charset="0"/>
                <a:cs typeface="Times New Roman" panose="02020603050405020304" pitchFamily="18" charset="0"/>
              </a:rPr>
              <a:t>pmol</a:t>
            </a:r>
            <a:r>
              <a:rPr lang="en-US" sz="3400" u="none" strike="noStrike" baseline="0" dirty="0">
                <a:latin typeface="Times New Roman" panose="02020603050405020304" pitchFamily="18" charset="0"/>
                <a:cs typeface="Times New Roman" panose="02020603050405020304" pitchFamily="18" charset="0"/>
              </a:rPr>
              <a:t>/L]</a:t>
            </a:r>
          </a:p>
          <a:p>
            <a:pPr algn="just">
              <a:lnSpc>
                <a:spcPct val="150000"/>
              </a:lnSpc>
            </a:pPr>
            <a:r>
              <a:rPr lang="en-US" sz="3400" u="none" strike="noStrike" baseline="0" dirty="0">
                <a:latin typeface="Times New Roman" panose="02020603050405020304" pitchFamily="18" charset="0"/>
                <a:cs typeface="Times New Roman" panose="02020603050405020304" pitchFamily="18" charset="0"/>
              </a:rPr>
              <a:t> </a:t>
            </a:r>
            <a:r>
              <a:rPr lang="en-US" sz="3400" b="1" i="0" u="none" strike="noStrike" baseline="0" dirty="0">
                <a:solidFill>
                  <a:schemeClr val="accent1"/>
                </a:solidFill>
                <a:latin typeface="Times New Roman" panose="02020603050405020304" pitchFamily="18" charset="0"/>
                <a:cs typeface="Times New Roman" panose="02020603050405020304" pitchFamily="18" charset="0"/>
              </a:rPr>
              <a:t>plasma MMA</a:t>
            </a:r>
            <a:r>
              <a:rPr lang="en-US" sz="3400" b="0" i="0" u="none" strike="noStrike" baseline="0" dirty="0">
                <a:solidFill>
                  <a:srgbClr val="000000"/>
                </a:solidFill>
                <a:latin typeface="Times New Roman" panose="02020603050405020304" pitchFamily="18" charset="0"/>
                <a:cs typeface="Times New Roman" panose="02020603050405020304" pitchFamily="18" charset="0"/>
              </a:rPr>
              <a:t> [normal range: 0.210–0.470 </a:t>
            </a:r>
            <a:r>
              <a:rPr lang="en-US" sz="3400" b="0" i="0" u="none" strike="noStrike" baseline="0" dirty="0" err="1">
                <a:solidFill>
                  <a:srgbClr val="000000"/>
                </a:solidFill>
                <a:latin typeface="Times New Roman" panose="02020603050405020304" pitchFamily="18" charset="0"/>
                <a:cs typeface="Times New Roman" panose="02020603050405020304" pitchFamily="18" charset="0"/>
              </a:rPr>
              <a:t>μmol</a:t>
            </a:r>
            <a:r>
              <a:rPr lang="en-US" sz="3400" b="0" i="0" u="none" strike="noStrike" baseline="0" dirty="0">
                <a:solidFill>
                  <a:srgbClr val="000000"/>
                </a:solidFill>
                <a:latin typeface="Times New Roman" panose="02020603050405020304" pitchFamily="18" charset="0"/>
                <a:cs typeface="Times New Roman" panose="02020603050405020304" pitchFamily="18" charset="0"/>
              </a:rPr>
              <a:t>/L] </a:t>
            </a:r>
          </a:p>
          <a:p>
            <a:pPr algn="just">
              <a:lnSpc>
                <a:spcPct val="150000"/>
              </a:lnSpc>
            </a:pPr>
            <a:r>
              <a:rPr lang="en-US" sz="3400" b="0" i="0" u="none" strike="noStrike" baseline="0" dirty="0">
                <a:solidFill>
                  <a:srgbClr val="000000"/>
                </a:solidFill>
                <a:latin typeface="Times New Roman" panose="02020603050405020304" pitchFamily="18" charset="0"/>
                <a:cs typeface="Times New Roman" panose="02020603050405020304" pitchFamily="18" charset="0"/>
              </a:rPr>
              <a:t>may be considered as supplementary tests to determine biochemical cobalamin deficiency in the presence of clinical suspicion of deficiency but an indeterminate serum cobalamin level [200–400 </a:t>
            </a:r>
            <a:r>
              <a:rPr lang="en-US" sz="3400" b="0" i="0" u="none" strike="noStrike" baseline="0" dirty="0" err="1">
                <a:solidFill>
                  <a:srgbClr val="000000"/>
                </a:solidFill>
                <a:latin typeface="Times New Roman" panose="02020603050405020304" pitchFamily="18" charset="0"/>
                <a:cs typeface="Times New Roman" panose="02020603050405020304" pitchFamily="18" charset="0"/>
              </a:rPr>
              <a:t>pg</a:t>
            </a:r>
            <a:r>
              <a:rPr lang="en-US" sz="3400" b="0" i="0" u="none" strike="noStrike" baseline="0" dirty="0">
                <a:solidFill>
                  <a:srgbClr val="000000"/>
                </a:solidFill>
                <a:latin typeface="Times New Roman" panose="02020603050405020304" pitchFamily="18" charset="0"/>
                <a:cs typeface="Times New Roman" panose="02020603050405020304" pitchFamily="18" charset="0"/>
              </a:rPr>
              <a:t>]. </a:t>
            </a:r>
            <a:endParaRPr lang="en-US" sz="3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717000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A698FB0-650A-FDEA-53F9-4274E185597D}"/>
              </a:ext>
            </a:extLst>
          </p:cNvPr>
          <p:cNvSpPr txBox="1"/>
          <p:nvPr/>
        </p:nvSpPr>
        <p:spPr>
          <a:xfrm>
            <a:off x="542223" y="440952"/>
            <a:ext cx="11107554" cy="5174493"/>
          </a:xfrm>
          <a:prstGeom prst="rect">
            <a:avLst/>
          </a:prstGeom>
          <a:noFill/>
        </p:spPr>
        <p:txBody>
          <a:bodyPr wrap="square">
            <a:spAutoFit/>
          </a:bodyPr>
          <a:lstStyle/>
          <a:p>
            <a:pPr algn="just">
              <a:lnSpc>
                <a:spcPct val="150000"/>
              </a:lnSpc>
            </a:pPr>
            <a:r>
              <a:rPr lang="en-US" sz="3200" b="0" i="0" u="none" strike="noStrike" baseline="0" dirty="0">
                <a:solidFill>
                  <a:srgbClr val="000000"/>
                </a:solidFill>
                <a:latin typeface="Times New Roman" panose="02020603050405020304" pitchFamily="18" charset="0"/>
                <a:cs typeface="Times New Roman" panose="02020603050405020304" pitchFamily="18" charset="0"/>
              </a:rPr>
              <a:t>There is no clear consensus on the level of serum folate that indicates deficiency. </a:t>
            </a:r>
          </a:p>
          <a:p>
            <a:pPr algn="just">
              <a:lnSpc>
                <a:spcPct val="150000"/>
              </a:lnSpc>
            </a:pPr>
            <a:r>
              <a:rPr lang="en-US" sz="3200" b="0" i="0" u="none" strike="noStrike" baseline="0" dirty="0">
                <a:solidFill>
                  <a:srgbClr val="000000"/>
                </a:solidFill>
                <a:latin typeface="Times New Roman" panose="02020603050405020304" pitchFamily="18" charset="0"/>
                <a:cs typeface="Times New Roman" panose="02020603050405020304" pitchFamily="18" charset="0"/>
              </a:rPr>
              <a:t>The serum folate cut-off value has been set at </a:t>
            </a:r>
            <a:r>
              <a:rPr lang="en-US" sz="3200" b="1" i="0" u="none" strike="noStrike" baseline="0" dirty="0">
                <a:solidFill>
                  <a:srgbClr val="C00000"/>
                </a:solidFill>
                <a:latin typeface="Times New Roman" panose="02020603050405020304" pitchFamily="18" charset="0"/>
                <a:cs typeface="Times New Roman" panose="02020603050405020304" pitchFamily="18" charset="0"/>
              </a:rPr>
              <a:t>7 nmol/L</a:t>
            </a:r>
            <a:r>
              <a:rPr lang="en-US" sz="3200" b="0" i="0" u="none" strike="noStrike" baseline="0" dirty="0">
                <a:solidFill>
                  <a:srgbClr val="000000"/>
                </a:solidFill>
                <a:latin typeface="Times New Roman" panose="02020603050405020304" pitchFamily="18" charset="0"/>
                <a:cs typeface="Times New Roman" panose="02020603050405020304" pitchFamily="18" charset="0"/>
              </a:rPr>
              <a:t>, as the </a:t>
            </a:r>
            <a:r>
              <a:rPr lang="en-US" sz="3200" b="1" i="0" u="none" strike="noStrike" baseline="0" dirty="0">
                <a:solidFill>
                  <a:srgbClr val="000000"/>
                </a:solidFill>
                <a:latin typeface="Times New Roman" panose="02020603050405020304" pitchFamily="18" charset="0"/>
                <a:cs typeface="Times New Roman" panose="02020603050405020304" pitchFamily="18" charset="0"/>
              </a:rPr>
              <a:t>risk of megaloblastic anemia</a:t>
            </a:r>
            <a:r>
              <a:rPr lang="en-US" sz="3200" b="0" i="0" u="none" strike="noStrike" baseline="0" dirty="0">
                <a:solidFill>
                  <a:srgbClr val="000000"/>
                </a:solidFill>
                <a:latin typeface="Times New Roman" panose="02020603050405020304" pitchFamily="18" charset="0"/>
                <a:cs typeface="Times New Roman" panose="02020603050405020304" pitchFamily="18" charset="0"/>
              </a:rPr>
              <a:t> greatly increases below this level. </a:t>
            </a:r>
            <a:endParaRPr lang="en-US" sz="3200" dirty="0">
              <a:solidFill>
                <a:srgbClr val="000000"/>
              </a:solidFill>
              <a:latin typeface="Times New Roman" panose="02020603050405020304" pitchFamily="18" charset="0"/>
              <a:cs typeface="Times New Roman" panose="02020603050405020304" pitchFamily="18" charset="0"/>
            </a:endParaRPr>
          </a:p>
          <a:p>
            <a:pPr algn="just">
              <a:lnSpc>
                <a:spcPct val="150000"/>
              </a:lnSpc>
            </a:pPr>
            <a:r>
              <a:rPr lang="en-US" sz="3200" b="0" i="0" u="none" strike="noStrike" baseline="0" dirty="0">
                <a:solidFill>
                  <a:srgbClr val="000000"/>
                </a:solidFill>
                <a:latin typeface="Times New Roman" panose="02020603050405020304" pitchFamily="18" charset="0"/>
                <a:cs typeface="Times New Roman" panose="02020603050405020304" pitchFamily="18" charset="0"/>
              </a:rPr>
              <a:t>there is a sizeable ‘</a:t>
            </a:r>
            <a:r>
              <a:rPr lang="en-US" sz="3200" b="1" i="0" u="none" strike="noStrike" baseline="0" dirty="0">
                <a:solidFill>
                  <a:srgbClr val="000000"/>
                </a:solidFill>
                <a:latin typeface="Times New Roman" panose="02020603050405020304" pitchFamily="18" charset="0"/>
                <a:cs typeface="Times New Roman" panose="02020603050405020304" pitchFamily="18" charset="0"/>
              </a:rPr>
              <a:t>indeterminate</a:t>
            </a:r>
            <a:r>
              <a:rPr lang="en-US" sz="3200" b="0" i="0" u="none" strike="noStrike" baseline="0" dirty="0">
                <a:solidFill>
                  <a:srgbClr val="000000"/>
                </a:solidFill>
                <a:latin typeface="Times New Roman" panose="02020603050405020304" pitchFamily="18" charset="0"/>
                <a:cs typeface="Times New Roman" panose="02020603050405020304" pitchFamily="18" charset="0"/>
              </a:rPr>
              <a:t> zone’ [</a:t>
            </a:r>
            <a:r>
              <a:rPr lang="en-US" sz="3200" b="1" i="0" u="none" strike="noStrike" baseline="0" dirty="0">
                <a:solidFill>
                  <a:srgbClr val="000000"/>
                </a:solidFill>
                <a:latin typeface="Times New Roman" panose="02020603050405020304" pitchFamily="18" charset="0"/>
                <a:cs typeface="Times New Roman" panose="02020603050405020304" pitchFamily="18" charset="0"/>
              </a:rPr>
              <a:t>7-10 nmol/L</a:t>
            </a:r>
            <a:r>
              <a:rPr lang="en-US" sz="3200" b="0" i="0" u="none" strike="noStrike" baseline="0" dirty="0">
                <a:solidFill>
                  <a:srgbClr val="000000"/>
                </a:solidFill>
                <a:latin typeface="Times New Roman" panose="02020603050405020304" pitchFamily="18" charset="0"/>
                <a:cs typeface="Times New Roman" panose="02020603050405020304" pitchFamily="18" charset="0"/>
              </a:rPr>
              <a:t>].</a:t>
            </a:r>
          </a:p>
          <a:p>
            <a:pPr algn="just">
              <a:lnSpc>
                <a:spcPct val="150000"/>
              </a:lnSpc>
            </a:pPr>
            <a:r>
              <a:rPr lang="en-US" sz="3200" b="0" i="0" u="none" strike="noStrike" baseline="0" dirty="0">
                <a:solidFill>
                  <a:srgbClr val="000000"/>
                </a:solidFill>
                <a:latin typeface="Times New Roman" panose="02020603050405020304" pitchFamily="18" charset="0"/>
                <a:cs typeface="Times New Roman" panose="02020603050405020304" pitchFamily="18" charset="0"/>
              </a:rPr>
              <a:t>low serum folate level should be taken as suggestive of deficiency rather than as a highly sensitive diagnostic test.</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01985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6BDCDD9-002D-8CB8-5162-CF2328047148}"/>
              </a:ext>
            </a:extLst>
          </p:cNvPr>
          <p:cNvSpPr txBox="1"/>
          <p:nvPr/>
        </p:nvSpPr>
        <p:spPr>
          <a:xfrm>
            <a:off x="606392" y="812070"/>
            <a:ext cx="10664791" cy="1754326"/>
          </a:xfrm>
          <a:prstGeom prst="rect">
            <a:avLst/>
          </a:prstGeom>
          <a:noFill/>
        </p:spPr>
        <p:txBody>
          <a:bodyPr wrap="square">
            <a:spAutoFit/>
          </a:bodyPr>
          <a:lstStyle/>
          <a:p>
            <a:pPr algn="ctr"/>
            <a:r>
              <a:rPr lang="en-US" sz="3600" b="1" i="0" u="none" strike="noStrike" baseline="0" dirty="0">
                <a:solidFill>
                  <a:srgbClr val="000000"/>
                </a:solidFill>
                <a:latin typeface="Times New Roman" panose="02020603050405020304" pitchFamily="18" charset="0"/>
                <a:cs typeface="Times New Roman" panose="02020603050405020304" pitchFamily="18" charset="0"/>
              </a:rPr>
              <a:t>Management of anemia </a:t>
            </a:r>
            <a:endParaRPr lang="en-US" sz="3600" b="0" i="0" u="none" strike="noStrike" baseline="0" dirty="0">
              <a:solidFill>
                <a:srgbClr val="000000"/>
              </a:solidFill>
              <a:latin typeface="Times New Roman" panose="02020603050405020304" pitchFamily="18" charset="0"/>
              <a:cs typeface="Times New Roman" panose="02020603050405020304" pitchFamily="18" charset="0"/>
            </a:endParaRPr>
          </a:p>
          <a:p>
            <a:pPr algn="just"/>
            <a:endParaRPr lang="en-US" sz="3600" b="0" i="0" u="none" strike="noStrike" baseline="0" dirty="0">
              <a:solidFill>
                <a:srgbClr val="000000"/>
              </a:solidFill>
              <a:latin typeface="Times New Roman" panose="02020603050405020304" pitchFamily="18" charset="0"/>
              <a:cs typeface="Times New Roman" panose="02020603050405020304" pitchFamily="18" charset="0"/>
            </a:endParaRPr>
          </a:p>
          <a:p>
            <a:pPr algn="just"/>
            <a:r>
              <a:rPr lang="en-US" sz="3600" b="1" i="0" u="none" strike="noStrike" baseline="0" dirty="0">
                <a:solidFill>
                  <a:srgbClr val="000000"/>
                </a:solidFill>
                <a:latin typeface="Times New Roman" panose="02020603050405020304" pitchFamily="18" charset="0"/>
                <a:cs typeface="Times New Roman" panose="02020603050405020304" pitchFamily="18" charset="0"/>
              </a:rPr>
              <a:t> </a:t>
            </a:r>
            <a:endParaRPr lang="en-US" sz="3600" dirty="0">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737C5B1C-BFD6-9BE7-C712-2692C4468F20}"/>
              </a:ext>
            </a:extLst>
          </p:cNvPr>
          <p:cNvSpPr txBox="1"/>
          <p:nvPr/>
        </p:nvSpPr>
        <p:spPr>
          <a:xfrm>
            <a:off x="512145" y="2403985"/>
            <a:ext cx="11073464" cy="3137654"/>
          </a:xfrm>
          <a:prstGeom prst="rect">
            <a:avLst/>
          </a:prstGeom>
          <a:noFill/>
        </p:spPr>
        <p:txBody>
          <a:bodyPr wrap="square">
            <a:spAutoFit/>
          </a:bodyPr>
          <a:lstStyle/>
          <a:p>
            <a:pPr algn="just">
              <a:lnSpc>
                <a:spcPct val="150000"/>
              </a:lnSpc>
            </a:pPr>
            <a:r>
              <a:rPr lang="en-US" sz="3400" b="0" i="0" u="none" strike="noStrike" baseline="0" dirty="0">
                <a:solidFill>
                  <a:srgbClr val="000000"/>
                </a:solidFill>
                <a:latin typeface="Times New Roman" panose="02020603050405020304" pitchFamily="18" charset="0"/>
                <a:cs typeface="Times New Roman" panose="02020603050405020304" pitchFamily="18" charset="0"/>
              </a:rPr>
              <a:t>Reduced physical performance and cognitive function, fatigue, headache, sleeping disorders, loss of libido, or restless-legs syndrome may be present without blunt anemia and may improve upon iron supplementation</a:t>
            </a:r>
            <a:endParaRPr lang="en-US" sz="3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475029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D7DE00D-A280-EB89-7008-6BC0EDDF90F6}"/>
              </a:ext>
            </a:extLst>
          </p:cNvPr>
          <p:cNvSpPr txBox="1"/>
          <p:nvPr/>
        </p:nvSpPr>
        <p:spPr>
          <a:xfrm>
            <a:off x="442762" y="471638"/>
            <a:ext cx="10992051" cy="5266826"/>
          </a:xfrm>
          <a:prstGeom prst="rect">
            <a:avLst/>
          </a:prstGeom>
          <a:noFill/>
        </p:spPr>
        <p:txBody>
          <a:bodyPr wrap="square">
            <a:spAutoFit/>
          </a:bodyPr>
          <a:lstStyle/>
          <a:p>
            <a:pPr algn="ctr">
              <a:lnSpc>
                <a:spcPct val="150000"/>
              </a:lnSpc>
            </a:pPr>
            <a:r>
              <a:rPr lang="en-US" sz="3600" b="1" i="0" u="none" strike="noStrike" baseline="0" dirty="0">
                <a:solidFill>
                  <a:srgbClr val="000000"/>
                </a:solidFill>
                <a:latin typeface="Times New Roman" panose="02020603050405020304" pitchFamily="18" charset="0"/>
                <a:cs typeface="Times New Roman" panose="02020603050405020304" pitchFamily="18" charset="0"/>
              </a:rPr>
              <a:t>Iron replacement therapy</a:t>
            </a:r>
            <a:r>
              <a:rPr lang="en-US" sz="3200" b="1" i="0" u="none" strike="noStrike" baseline="0" dirty="0">
                <a:solidFill>
                  <a:srgbClr val="000000"/>
                </a:solidFill>
                <a:latin typeface="Times New Roman" panose="02020603050405020304" pitchFamily="18" charset="0"/>
                <a:cs typeface="Times New Roman" panose="02020603050405020304" pitchFamily="18" charset="0"/>
              </a:rPr>
              <a:t> </a:t>
            </a:r>
            <a:endParaRPr lang="en-US" sz="3200" b="0" i="0" u="none" strike="noStrike" baseline="0" dirty="0">
              <a:solidFill>
                <a:srgbClr val="000000"/>
              </a:solidFill>
              <a:latin typeface="Times New Roman" panose="02020603050405020304" pitchFamily="18" charset="0"/>
              <a:cs typeface="Times New Roman" panose="02020603050405020304" pitchFamily="18" charset="0"/>
            </a:endParaRPr>
          </a:p>
          <a:p>
            <a:pPr algn="just">
              <a:lnSpc>
                <a:spcPct val="150000"/>
              </a:lnSpc>
            </a:pPr>
            <a:r>
              <a:rPr lang="en-US" sz="3200" b="1" i="0" u="none" strike="noStrike" baseline="0" dirty="0">
                <a:solidFill>
                  <a:srgbClr val="000000"/>
                </a:solidFill>
                <a:latin typeface="Times New Roman" panose="02020603050405020304" pitchFamily="18" charset="0"/>
                <a:cs typeface="Times New Roman" panose="02020603050405020304" pitchFamily="18" charset="0"/>
              </a:rPr>
              <a:t>Intravenous iron </a:t>
            </a:r>
            <a:r>
              <a:rPr lang="en-US" sz="3200" i="0" u="none" strike="noStrike" baseline="0" dirty="0">
                <a:solidFill>
                  <a:srgbClr val="000000"/>
                </a:solidFill>
                <a:latin typeface="Times New Roman" panose="02020603050405020304" pitchFamily="18" charset="0"/>
                <a:cs typeface="Times New Roman" panose="02020603050405020304" pitchFamily="18" charset="0"/>
              </a:rPr>
              <a:t>is recommended as first-line treatment in patients with clinically </a:t>
            </a:r>
            <a:r>
              <a:rPr lang="en-US" sz="3200" b="1" i="0" u="none" strike="noStrike" baseline="0" dirty="0">
                <a:solidFill>
                  <a:srgbClr val="C00000"/>
                </a:solidFill>
                <a:latin typeface="Times New Roman" panose="02020603050405020304" pitchFamily="18" charset="0"/>
                <a:cs typeface="Times New Roman" panose="02020603050405020304" pitchFamily="18" charset="0"/>
              </a:rPr>
              <a:t>active IBD</a:t>
            </a:r>
            <a:r>
              <a:rPr lang="en-US" sz="3200" i="0" u="none" strike="noStrike" baseline="0" dirty="0">
                <a:solidFill>
                  <a:srgbClr val="000000"/>
                </a:solidFill>
                <a:latin typeface="Times New Roman" panose="02020603050405020304" pitchFamily="18" charset="0"/>
                <a:cs typeface="Times New Roman" panose="02020603050405020304" pitchFamily="18" charset="0"/>
              </a:rPr>
              <a:t>, with previous intolerance to oral iron and in patients who need </a:t>
            </a:r>
            <a:r>
              <a:rPr lang="en-US" sz="3200" i="0" u="none" strike="noStrike" baseline="0" dirty="0" err="1">
                <a:solidFill>
                  <a:srgbClr val="000000"/>
                </a:solidFill>
                <a:latin typeface="Times New Roman" panose="02020603050405020304" pitchFamily="18" charset="0"/>
                <a:cs typeface="Times New Roman" panose="02020603050405020304" pitchFamily="18" charset="0"/>
              </a:rPr>
              <a:t>Erythropoeitin</a:t>
            </a:r>
            <a:r>
              <a:rPr lang="en-US" sz="3200" i="0" u="none" strike="noStrike" baseline="0" dirty="0">
                <a:solidFill>
                  <a:srgbClr val="000000"/>
                </a:solidFill>
                <a:latin typeface="Times New Roman" panose="02020603050405020304" pitchFamily="18" charset="0"/>
                <a:cs typeface="Times New Roman" panose="02020603050405020304" pitchFamily="18" charset="0"/>
              </a:rPr>
              <a:t> Stimulating Agents. </a:t>
            </a:r>
            <a:endParaRPr lang="en-US" sz="3200" dirty="0">
              <a:solidFill>
                <a:srgbClr val="000000"/>
              </a:solidFill>
              <a:latin typeface="Times New Roman" panose="02020603050405020304" pitchFamily="18" charset="0"/>
              <a:cs typeface="Times New Roman" panose="02020603050405020304" pitchFamily="18" charset="0"/>
            </a:endParaRPr>
          </a:p>
          <a:p>
            <a:pPr algn="just">
              <a:lnSpc>
                <a:spcPct val="150000"/>
              </a:lnSpc>
            </a:pPr>
            <a:r>
              <a:rPr lang="en-US" sz="3200" b="0" i="0" u="none" strike="noStrike" baseline="0" dirty="0">
                <a:solidFill>
                  <a:srgbClr val="000000"/>
                </a:solidFill>
                <a:latin typeface="Times New Roman" panose="02020603050405020304" pitchFamily="18" charset="0"/>
                <a:cs typeface="Times New Roman" panose="02020603050405020304" pitchFamily="18" charset="0"/>
              </a:rPr>
              <a:t>Intravenous iron is also recommended in the </a:t>
            </a:r>
            <a:r>
              <a:rPr lang="en-US" sz="3200" b="1" i="0" u="none" strike="noStrike" baseline="0" dirty="0">
                <a:solidFill>
                  <a:srgbClr val="C00000"/>
                </a:solidFill>
                <a:latin typeface="Times New Roman" panose="02020603050405020304" pitchFamily="18" charset="0"/>
                <a:cs typeface="Times New Roman" panose="02020603050405020304" pitchFamily="18" charset="0"/>
              </a:rPr>
              <a:t>perioperative</a:t>
            </a:r>
            <a:r>
              <a:rPr lang="en-US" sz="3200" b="0" i="0" u="none" strike="noStrike" baseline="0" dirty="0">
                <a:solidFill>
                  <a:srgbClr val="000000"/>
                </a:solidFill>
                <a:latin typeface="Times New Roman" panose="02020603050405020304" pitchFamily="18" charset="0"/>
                <a:cs typeface="Times New Roman" panose="02020603050405020304" pitchFamily="18" charset="0"/>
              </a:rPr>
              <a:t> setting, whereby a rapid response is required. </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528793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D7DE00D-A280-EB89-7008-6BC0EDDF90F6}"/>
              </a:ext>
            </a:extLst>
          </p:cNvPr>
          <p:cNvSpPr txBox="1"/>
          <p:nvPr/>
        </p:nvSpPr>
        <p:spPr>
          <a:xfrm>
            <a:off x="519764" y="779647"/>
            <a:ext cx="10992051" cy="5266826"/>
          </a:xfrm>
          <a:prstGeom prst="rect">
            <a:avLst/>
          </a:prstGeom>
          <a:noFill/>
        </p:spPr>
        <p:txBody>
          <a:bodyPr wrap="square">
            <a:spAutoFit/>
          </a:bodyPr>
          <a:lstStyle/>
          <a:p>
            <a:pPr algn="just">
              <a:lnSpc>
                <a:spcPct val="150000"/>
              </a:lnSpc>
            </a:pPr>
            <a:r>
              <a:rPr lang="en-US" sz="3600" b="1" i="0" u="none" strike="noStrike" baseline="0" dirty="0">
                <a:solidFill>
                  <a:srgbClr val="000000"/>
                </a:solidFill>
                <a:latin typeface="Times New Roman" panose="02020603050405020304" pitchFamily="18" charset="0"/>
                <a:cs typeface="Times New Roman" panose="02020603050405020304" pitchFamily="18" charset="0"/>
              </a:rPr>
              <a:t>Iron replacement therapy</a:t>
            </a:r>
            <a:r>
              <a:rPr lang="en-US" sz="3200" b="1" i="0" u="none" strike="noStrike" baseline="0" dirty="0">
                <a:solidFill>
                  <a:srgbClr val="000000"/>
                </a:solidFill>
                <a:latin typeface="Times New Roman" panose="02020603050405020304" pitchFamily="18" charset="0"/>
                <a:cs typeface="Times New Roman" panose="02020603050405020304" pitchFamily="18" charset="0"/>
              </a:rPr>
              <a:t> </a:t>
            </a:r>
            <a:endParaRPr lang="en-US" sz="3200" b="0" i="0" u="none" strike="noStrike" baseline="0" dirty="0">
              <a:solidFill>
                <a:srgbClr val="000000"/>
              </a:solidFill>
              <a:latin typeface="Times New Roman" panose="02020603050405020304" pitchFamily="18" charset="0"/>
              <a:cs typeface="Times New Roman" panose="02020603050405020304" pitchFamily="18" charset="0"/>
            </a:endParaRPr>
          </a:p>
          <a:p>
            <a:pPr algn="just">
              <a:lnSpc>
                <a:spcPct val="150000"/>
              </a:lnSpc>
            </a:pPr>
            <a:r>
              <a:rPr lang="en-US" sz="3200" i="0" u="none" strike="noStrike" baseline="0" dirty="0">
                <a:solidFill>
                  <a:srgbClr val="000000"/>
                </a:solidFill>
                <a:latin typeface="Times New Roman" panose="02020603050405020304" pitchFamily="18" charset="0"/>
                <a:cs typeface="Times New Roman" panose="02020603050405020304" pitchFamily="18" charset="0"/>
              </a:rPr>
              <a:t> </a:t>
            </a:r>
            <a:endParaRPr lang="en-US" sz="3200" dirty="0">
              <a:solidFill>
                <a:srgbClr val="000000"/>
              </a:solidFill>
              <a:latin typeface="Times New Roman" panose="02020603050405020304" pitchFamily="18" charset="0"/>
              <a:cs typeface="Times New Roman" panose="02020603050405020304" pitchFamily="18" charset="0"/>
            </a:endParaRPr>
          </a:p>
          <a:p>
            <a:pPr algn="just">
              <a:lnSpc>
                <a:spcPct val="150000"/>
              </a:lnSpc>
            </a:pPr>
            <a:r>
              <a:rPr lang="en-US" sz="3200" b="1" i="0" u="none" strike="noStrike" baseline="0" dirty="0">
                <a:solidFill>
                  <a:srgbClr val="000000"/>
                </a:solidFill>
                <a:latin typeface="Times New Roman" panose="02020603050405020304" pitchFamily="18" charset="0"/>
                <a:cs typeface="Times New Roman" panose="02020603050405020304" pitchFamily="18" charset="0"/>
              </a:rPr>
              <a:t>Oral iron </a:t>
            </a:r>
            <a:r>
              <a:rPr lang="en-US" sz="3200" i="0" u="none" strike="noStrike" baseline="0" dirty="0">
                <a:solidFill>
                  <a:srgbClr val="000000"/>
                </a:solidFill>
                <a:latin typeface="Times New Roman" panose="02020603050405020304" pitchFamily="18" charset="0"/>
                <a:cs typeface="Times New Roman" panose="02020603050405020304" pitchFamily="18" charset="0"/>
              </a:rPr>
              <a:t>is recommended in patients with </a:t>
            </a:r>
            <a:r>
              <a:rPr lang="en-US" sz="3200" b="1" i="0" u="none" strike="noStrike" baseline="0" dirty="0">
                <a:solidFill>
                  <a:srgbClr val="C00000"/>
                </a:solidFill>
                <a:latin typeface="Times New Roman" panose="02020603050405020304" pitchFamily="18" charset="0"/>
                <a:cs typeface="Times New Roman" panose="02020603050405020304" pitchFamily="18" charset="0"/>
              </a:rPr>
              <a:t>mild iron deficiency </a:t>
            </a:r>
            <a:r>
              <a:rPr lang="en-US" sz="3200" i="0" u="none" strike="noStrike" baseline="0" dirty="0">
                <a:solidFill>
                  <a:srgbClr val="000000"/>
                </a:solidFill>
                <a:latin typeface="Times New Roman" panose="02020603050405020304" pitchFamily="18" charset="0"/>
                <a:cs typeface="Times New Roman" panose="02020603050405020304" pitchFamily="18" charset="0"/>
              </a:rPr>
              <a:t>anemia whose disease is </a:t>
            </a:r>
            <a:r>
              <a:rPr lang="en-US" sz="3200" b="1" i="0" u="none" strike="noStrike" baseline="0" dirty="0">
                <a:solidFill>
                  <a:srgbClr val="C00000"/>
                </a:solidFill>
                <a:latin typeface="Times New Roman" panose="02020603050405020304" pitchFamily="18" charset="0"/>
                <a:cs typeface="Times New Roman" panose="02020603050405020304" pitchFamily="18" charset="0"/>
              </a:rPr>
              <a:t>clinically inactive </a:t>
            </a:r>
          </a:p>
          <a:p>
            <a:pPr algn="just">
              <a:lnSpc>
                <a:spcPct val="150000"/>
              </a:lnSpc>
            </a:pPr>
            <a:endParaRPr lang="en-US" sz="3200" dirty="0">
              <a:solidFill>
                <a:srgbClr val="000000"/>
              </a:solidFill>
              <a:latin typeface="Times New Roman" panose="02020603050405020304" pitchFamily="18" charset="0"/>
              <a:cs typeface="Times New Roman" panose="02020603050405020304" pitchFamily="18" charset="0"/>
            </a:endParaRPr>
          </a:p>
          <a:p>
            <a:pPr algn="just">
              <a:lnSpc>
                <a:spcPct val="150000"/>
              </a:lnSpc>
            </a:pPr>
            <a:r>
              <a:rPr lang="en-US" sz="3200" b="1" i="0" u="none" strike="noStrike" baseline="0" dirty="0">
                <a:solidFill>
                  <a:srgbClr val="00B050"/>
                </a:solidFill>
                <a:latin typeface="Times New Roman" panose="02020603050405020304" pitchFamily="18" charset="0"/>
                <a:cs typeface="Times New Roman" panose="02020603050405020304" pitchFamily="18" charset="0"/>
              </a:rPr>
              <a:t>Intravenous</a:t>
            </a:r>
            <a:r>
              <a:rPr lang="en-US" sz="3200" i="0" u="none" strike="noStrike" baseline="0" dirty="0">
                <a:solidFill>
                  <a:srgbClr val="000000"/>
                </a:solidFill>
                <a:latin typeface="Times New Roman" panose="02020603050405020304" pitchFamily="18" charset="0"/>
                <a:cs typeface="Times New Roman" panose="02020603050405020304" pitchFamily="18" charset="0"/>
              </a:rPr>
              <a:t> iron is associated with a more </a:t>
            </a:r>
            <a:r>
              <a:rPr lang="en-US" sz="3200" b="1" i="0" u="none" strike="noStrike" baseline="0" dirty="0">
                <a:solidFill>
                  <a:srgbClr val="00B050"/>
                </a:solidFill>
                <a:latin typeface="Times New Roman" panose="02020603050405020304" pitchFamily="18" charset="0"/>
                <a:cs typeface="Times New Roman" panose="02020603050405020304" pitchFamily="18" charset="0"/>
              </a:rPr>
              <a:t>profound</a:t>
            </a:r>
            <a:r>
              <a:rPr lang="en-US" sz="3200" i="0" u="none" strike="noStrike" baseline="0" dirty="0">
                <a:solidFill>
                  <a:srgbClr val="000000"/>
                </a:solidFill>
                <a:latin typeface="Times New Roman" panose="02020603050405020304" pitchFamily="18" charset="0"/>
                <a:cs typeface="Times New Roman" panose="02020603050405020304" pitchFamily="18" charset="0"/>
              </a:rPr>
              <a:t> and </a:t>
            </a:r>
            <a:r>
              <a:rPr lang="en-US" sz="3200" b="1" i="0" u="none" strike="noStrike" baseline="0" dirty="0">
                <a:solidFill>
                  <a:srgbClr val="00B050"/>
                </a:solidFill>
                <a:latin typeface="Times New Roman" panose="02020603050405020304" pitchFamily="18" charset="0"/>
                <a:cs typeface="Times New Roman" panose="02020603050405020304" pitchFamily="18" charset="0"/>
              </a:rPr>
              <a:t>rapid</a:t>
            </a:r>
            <a:r>
              <a:rPr lang="en-US" sz="3200" i="0" u="none" strike="noStrike" baseline="0" dirty="0">
                <a:solidFill>
                  <a:srgbClr val="000000"/>
                </a:solidFill>
                <a:latin typeface="Times New Roman" panose="02020603050405020304" pitchFamily="18" charset="0"/>
                <a:cs typeface="Times New Roman" panose="02020603050405020304" pitchFamily="18" charset="0"/>
              </a:rPr>
              <a:t> response with </a:t>
            </a:r>
            <a:r>
              <a:rPr lang="en-US" sz="3200" b="1" i="0" u="none" strike="noStrike" baseline="0" dirty="0">
                <a:solidFill>
                  <a:srgbClr val="00B050"/>
                </a:solidFill>
                <a:latin typeface="Times New Roman" panose="02020603050405020304" pitchFamily="18" charset="0"/>
                <a:cs typeface="Times New Roman" panose="02020603050405020304" pitchFamily="18" charset="0"/>
              </a:rPr>
              <a:t>better tolerance </a:t>
            </a:r>
            <a:r>
              <a:rPr lang="en-US" sz="3200" i="0" u="none" strike="noStrike" baseline="0" dirty="0">
                <a:solidFill>
                  <a:srgbClr val="000000"/>
                </a:solidFill>
                <a:latin typeface="Times New Roman" panose="02020603050405020304" pitchFamily="18" charset="0"/>
                <a:cs typeface="Times New Roman" panose="02020603050405020304" pitchFamily="18" charset="0"/>
              </a:rPr>
              <a:t>than oral iron</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036586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02966D-2855-D240-49E8-F1525CB0350E}"/>
              </a:ext>
            </a:extLst>
          </p:cNvPr>
          <p:cNvSpPr>
            <a:spLocks noGrp="1"/>
          </p:cNvSpPr>
          <p:nvPr>
            <p:ph type="ctrTitle"/>
          </p:nvPr>
        </p:nvSpPr>
        <p:spPr>
          <a:xfrm>
            <a:off x="1523999" y="1728755"/>
            <a:ext cx="9144000" cy="1158825"/>
          </a:xfrm>
        </p:spPr>
        <p:txBody>
          <a:bodyPr>
            <a:normAutofit fontScale="90000"/>
          </a:bodyPr>
          <a:lstStyle/>
          <a:p>
            <a:br>
              <a:rPr lang="en-US" sz="3200" b="1" i="0" u="none" strike="noStrike" baseline="0" dirty="0">
                <a:solidFill>
                  <a:srgbClr val="000000"/>
                </a:solidFill>
                <a:latin typeface="Verdana" panose="020B0604030504040204" pitchFamily="34" charset="0"/>
              </a:rPr>
            </a:br>
            <a:br>
              <a:rPr lang="en-US" sz="3200" b="1" i="0" u="none" strike="noStrike" baseline="0" dirty="0">
                <a:solidFill>
                  <a:srgbClr val="000000"/>
                </a:solidFill>
                <a:latin typeface="Verdana" panose="020B0604030504040204" pitchFamily="34" charset="0"/>
              </a:rPr>
            </a:br>
            <a:br>
              <a:rPr lang="en-US" sz="3200" b="1" i="0" u="none" strike="noStrike" baseline="0" dirty="0">
                <a:solidFill>
                  <a:srgbClr val="000000"/>
                </a:solidFill>
                <a:latin typeface="Verdana" panose="020B0604030504040204" pitchFamily="34" charset="0"/>
              </a:rPr>
            </a:br>
            <a:br>
              <a:rPr lang="en-US" sz="3200" b="1" i="0" u="none" strike="noStrike" baseline="0" dirty="0">
                <a:solidFill>
                  <a:srgbClr val="000000"/>
                </a:solidFill>
                <a:latin typeface="Verdana" panose="020B0604030504040204" pitchFamily="34" charset="0"/>
              </a:rPr>
            </a:br>
            <a:br>
              <a:rPr lang="en-US" sz="3200" b="1" i="0" u="none" strike="noStrike" baseline="0" dirty="0">
                <a:solidFill>
                  <a:srgbClr val="000000"/>
                </a:solidFill>
                <a:latin typeface="Verdana" panose="020B0604030504040204" pitchFamily="34" charset="0"/>
              </a:rPr>
            </a:br>
            <a:br>
              <a:rPr lang="en-US" sz="3200" b="1" i="0" u="none" strike="noStrike" baseline="0" dirty="0">
                <a:solidFill>
                  <a:srgbClr val="000000"/>
                </a:solidFill>
                <a:latin typeface="Verdana" panose="020B0604030504040204" pitchFamily="34" charset="0"/>
              </a:rPr>
            </a:br>
            <a:r>
              <a:rPr lang="en-US" sz="3200" b="1" i="0" u="none" strike="noStrike" baseline="0" dirty="0">
                <a:solidFill>
                  <a:srgbClr val="000000"/>
                </a:solidFill>
                <a:latin typeface="Verdana" panose="020B0604030504040204" pitchFamily="34" charset="0"/>
              </a:rPr>
              <a:t>Anemia in IBD </a:t>
            </a:r>
            <a:br>
              <a:rPr lang="en-US" sz="3200" dirty="0">
                <a:solidFill>
                  <a:srgbClr val="000000"/>
                </a:solidFill>
                <a:latin typeface="Verdana" panose="020B0604030504040204" pitchFamily="34" charset="0"/>
              </a:rPr>
            </a:br>
            <a:r>
              <a:rPr lang="en-US" sz="3200" b="1" i="0" u="none" strike="noStrike" baseline="0" dirty="0">
                <a:solidFill>
                  <a:srgbClr val="000000"/>
                </a:solidFill>
                <a:latin typeface="Verdana" panose="020B0604030504040204" pitchFamily="34" charset="0"/>
              </a:rPr>
              <a:t> Prevalence of </a:t>
            </a:r>
            <a:r>
              <a:rPr lang="en-US" sz="3200" b="1" i="0" u="none" strike="noStrike" baseline="0" dirty="0" err="1">
                <a:solidFill>
                  <a:srgbClr val="000000"/>
                </a:solidFill>
                <a:latin typeface="Verdana" panose="020B0604030504040204" pitchFamily="34" charset="0"/>
              </a:rPr>
              <a:t>anaemia</a:t>
            </a:r>
            <a:r>
              <a:rPr lang="en-US" sz="3200" b="1" i="0" u="none" strike="noStrike" baseline="0" dirty="0">
                <a:solidFill>
                  <a:srgbClr val="000000"/>
                </a:solidFill>
                <a:latin typeface="Verdana" panose="020B0604030504040204" pitchFamily="34" charset="0"/>
              </a:rPr>
              <a:t> </a:t>
            </a:r>
            <a:br>
              <a:rPr lang="en-US" sz="3200" b="0" i="0" u="none" strike="noStrike" baseline="0" dirty="0">
                <a:solidFill>
                  <a:srgbClr val="000000"/>
                </a:solidFill>
                <a:latin typeface="Verdana" panose="020B0604030504040204" pitchFamily="34" charset="0"/>
              </a:rPr>
            </a:br>
            <a:endParaRPr lang="en-US" sz="8800" dirty="0"/>
          </a:p>
        </p:txBody>
      </p:sp>
      <p:sp>
        <p:nvSpPr>
          <p:cNvPr id="3" name="Subtitle 2">
            <a:extLst>
              <a:ext uri="{FF2B5EF4-FFF2-40B4-BE49-F238E27FC236}">
                <a16:creationId xmlns:a16="http://schemas.microsoft.com/office/drawing/2014/main" id="{ECB25C34-944D-1DA8-121D-D49FB79065AD}"/>
              </a:ext>
            </a:extLst>
          </p:cNvPr>
          <p:cNvSpPr>
            <a:spLocks noGrp="1"/>
          </p:cNvSpPr>
          <p:nvPr>
            <p:ph type="subTitle" idx="1"/>
          </p:nvPr>
        </p:nvSpPr>
        <p:spPr>
          <a:xfrm>
            <a:off x="654517" y="2117558"/>
            <a:ext cx="10882965" cy="5303520"/>
          </a:xfrm>
        </p:spPr>
        <p:txBody>
          <a:bodyPr>
            <a:normAutofit/>
          </a:bodyPr>
          <a:lstStyle/>
          <a:p>
            <a:pPr algn="just">
              <a:lnSpc>
                <a:spcPct val="150000"/>
              </a:lnSpc>
            </a:pPr>
            <a:r>
              <a:rPr lang="en-US" sz="3600" i="0" u="none" strike="noStrike" baseline="0" dirty="0">
                <a:solidFill>
                  <a:srgbClr val="000000"/>
                </a:solidFill>
                <a:latin typeface="Times New Roman" panose="02020603050405020304" pitchFamily="18" charset="0"/>
                <a:cs typeface="Times New Roman" panose="02020603050405020304" pitchFamily="18" charset="0"/>
              </a:rPr>
              <a:t>Anemia is one of the most common EIMs of IBD.</a:t>
            </a:r>
          </a:p>
          <a:p>
            <a:pPr algn="just">
              <a:lnSpc>
                <a:spcPct val="150000"/>
              </a:lnSpc>
            </a:pPr>
            <a:r>
              <a:rPr lang="en-US" sz="3600" b="1" i="0" u="none" strike="noStrike" baseline="0" dirty="0">
                <a:solidFill>
                  <a:srgbClr val="000000"/>
                </a:solidFill>
                <a:latin typeface="Times New Roman" panose="02020603050405020304" pitchFamily="18" charset="0"/>
                <a:cs typeface="Times New Roman" panose="02020603050405020304" pitchFamily="18" charset="0"/>
              </a:rPr>
              <a:t>Iron deficiency</a:t>
            </a:r>
            <a:r>
              <a:rPr lang="en-US" sz="3600" i="0" u="none" strike="noStrike" baseline="0" dirty="0">
                <a:solidFill>
                  <a:srgbClr val="000000"/>
                </a:solidFill>
                <a:latin typeface="Times New Roman" panose="02020603050405020304" pitchFamily="18" charset="0"/>
                <a:cs typeface="Times New Roman" panose="02020603050405020304" pitchFamily="18" charset="0"/>
              </a:rPr>
              <a:t> and </a:t>
            </a:r>
            <a:r>
              <a:rPr lang="en-US" sz="3600" b="1" i="0" u="none" strike="noStrike" baseline="0" dirty="0">
                <a:solidFill>
                  <a:srgbClr val="000000"/>
                </a:solidFill>
                <a:latin typeface="Times New Roman" panose="02020603050405020304" pitchFamily="18" charset="0"/>
                <a:cs typeface="Times New Roman" panose="02020603050405020304" pitchFamily="18" charset="0"/>
              </a:rPr>
              <a:t>anemia of chronic disease</a:t>
            </a:r>
            <a:r>
              <a:rPr lang="en-US" sz="3600" i="0" u="none" strike="noStrike" baseline="0" dirty="0">
                <a:solidFill>
                  <a:srgbClr val="000000"/>
                </a:solidFill>
                <a:latin typeface="Times New Roman" panose="02020603050405020304" pitchFamily="18" charset="0"/>
                <a:cs typeface="Times New Roman" panose="02020603050405020304" pitchFamily="18" charset="0"/>
              </a:rPr>
              <a:t> are the most frequent types seen in IBD, either as sole conditions or in association with other micronutrient deficiencies </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899672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16CA714-BC85-A72B-AC87-CB94C3F1164E}"/>
              </a:ext>
            </a:extLst>
          </p:cNvPr>
          <p:cNvSpPr txBox="1"/>
          <p:nvPr/>
        </p:nvSpPr>
        <p:spPr>
          <a:xfrm>
            <a:off x="431532" y="507350"/>
            <a:ext cx="11328935" cy="5174493"/>
          </a:xfrm>
          <a:prstGeom prst="rect">
            <a:avLst/>
          </a:prstGeom>
          <a:noFill/>
        </p:spPr>
        <p:txBody>
          <a:bodyPr wrap="square">
            <a:spAutoFit/>
          </a:bodyPr>
          <a:lstStyle/>
          <a:p>
            <a:pPr algn="just">
              <a:lnSpc>
                <a:spcPct val="150000"/>
              </a:lnSpc>
            </a:pPr>
            <a:r>
              <a:rPr lang="en-US" sz="3200" b="0" i="0" u="none" strike="noStrike" baseline="0" dirty="0">
                <a:solidFill>
                  <a:srgbClr val="000000"/>
                </a:solidFill>
                <a:latin typeface="Times New Roman" panose="02020603050405020304" pitchFamily="18" charset="0"/>
                <a:cs typeface="Times New Roman" panose="02020603050405020304" pitchFamily="18" charset="0"/>
              </a:rPr>
              <a:t>Large trials have reported the efficacy of iron sucrose, ferric carboxymaltose, and iron </a:t>
            </a:r>
            <a:r>
              <a:rPr lang="en-US" sz="3200" b="0" i="0" u="none" strike="noStrike" baseline="0" dirty="0" err="1">
                <a:solidFill>
                  <a:srgbClr val="000000"/>
                </a:solidFill>
                <a:latin typeface="Times New Roman" panose="02020603050405020304" pitchFamily="18" charset="0"/>
                <a:cs typeface="Times New Roman" panose="02020603050405020304" pitchFamily="18" charset="0"/>
              </a:rPr>
              <a:t>isomaltoside</a:t>
            </a:r>
            <a:r>
              <a:rPr lang="en-US" sz="3200" b="0" i="0" u="none" strike="noStrike" baseline="0" dirty="0">
                <a:solidFill>
                  <a:srgbClr val="000000"/>
                </a:solidFill>
                <a:latin typeface="Times New Roman" panose="02020603050405020304" pitchFamily="18" charset="0"/>
                <a:cs typeface="Times New Roman" panose="02020603050405020304" pitchFamily="18" charset="0"/>
              </a:rPr>
              <a:t> in patients with IBD </a:t>
            </a:r>
          </a:p>
          <a:p>
            <a:pPr algn="just">
              <a:lnSpc>
                <a:spcPct val="150000"/>
              </a:lnSpc>
            </a:pPr>
            <a:endParaRPr lang="en-US" sz="3200" dirty="0">
              <a:solidFill>
                <a:srgbClr val="000000"/>
              </a:solidFill>
              <a:latin typeface="Times New Roman" panose="02020603050405020304" pitchFamily="18" charset="0"/>
              <a:cs typeface="Times New Roman" panose="02020603050405020304" pitchFamily="18" charset="0"/>
            </a:endParaRPr>
          </a:p>
          <a:p>
            <a:pPr algn="just">
              <a:lnSpc>
                <a:spcPct val="150000"/>
              </a:lnSpc>
            </a:pPr>
            <a:r>
              <a:rPr lang="en-US" sz="3200" b="1" i="0" u="none" strike="noStrike" baseline="0" dirty="0">
                <a:solidFill>
                  <a:srgbClr val="000000"/>
                </a:solidFill>
                <a:latin typeface="Times New Roman" panose="02020603050405020304" pitchFamily="18" charset="0"/>
                <a:cs typeface="Times New Roman" panose="02020603050405020304" pitchFamily="18" charset="0"/>
              </a:rPr>
              <a:t>Erythropoietic agents should always be combined with IV iron supplementation</a:t>
            </a:r>
            <a:r>
              <a:rPr lang="en-US" sz="3200" b="0" i="0" u="none" strike="noStrike" baseline="0" dirty="0">
                <a:solidFill>
                  <a:srgbClr val="000000"/>
                </a:solidFill>
                <a:latin typeface="Times New Roman" panose="02020603050405020304" pitchFamily="18" charset="0"/>
                <a:cs typeface="Times New Roman" panose="02020603050405020304" pitchFamily="18" charset="0"/>
              </a:rPr>
              <a:t>, as </a:t>
            </a:r>
            <a:r>
              <a:rPr lang="en-US" sz="3200" b="1" i="0" u="none" strike="noStrike" baseline="0" dirty="0">
                <a:solidFill>
                  <a:srgbClr val="FF0000"/>
                </a:solidFill>
                <a:latin typeface="Times New Roman" panose="02020603050405020304" pitchFamily="18" charset="0"/>
                <a:cs typeface="Times New Roman" panose="02020603050405020304" pitchFamily="18" charset="0"/>
              </a:rPr>
              <a:t>functional iron deficiency</a:t>
            </a:r>
            <a:r>
              <a:rPr lang="en-US" sz="3200" b="0" i="0" u="none" strike="noStrike" baseline="0" dirty="0">
                <a:solidFill>
                  <a:srgbClr val="000000"/>
                </a:solidFill>
                <a:latin typeface="Times New Roman" panose="02020603050405020304" pitchFamily="18" charset="0"/>
                <a:cs typeface="Times New Roman" panose="02020603050405020304" pitchFamily="18" charset="0"/>
              </a:rPr>
              <a:t>, defined as an insufficient availability of iron for erythropoiesis despite normal body iron stores, is likely to develop. </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814973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7F5EEDD3-64FC-E63B-686C-22011E972653}"/>
              </a:ext>
            </a:extLst>
          </p:cNvPr>
          <p:cNvPicPr>
            <a:picLocks noChangeAspect="1"/>
          </p:cNvPicPr>
          <p:nvPr/>
        </p:nvPicPr>
        <p:blipFill>
          <a:blip r:embed="rId2"/>
          <a:stretch>
            <a:fillRect/>
          </a:stretch>
        </p:blipFill>
        <p:spPr>
          <a:xfrm>
            <a:off x="522472" y="413887"/>
            <a:ext cx="11162597" cy="5534526"/>
          </a:xfrm>
          <a:prstGeom prst="rect">
            <a:avLst/>
          </a:prstGeom>
        </p:spPr>
      </p:pic>
    </p:spTree>
    <p:extLst>
      <p:ext uri="{BB962C8B-B14F-4D97-AF65-F5344CB8AC3E}">
        <p14:creationId xmlns:p14="http://schemas.microsoft.com/office/powerpoint/2010/main" val="15577715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BB49BE08-6CBB-93AE-A04F-0F4E3E1E4867}"/>
              </a:ext>
            </a:extLst>
          </p:cNvPr>
          <p:cNvPicPr>
            <a:picLocks noChangeAspect="1"/>
          </p:cNvPicPr>
          <p:nvPr/>
        </p:nvPicPr>
        <p:blipFill>
          <a:blip r:embed="rId2"/>
          <a:stretch>
            <a:fillRect/>
          </a:stretch>
        </p:blipFill>
        <p:spPr>
          <a:xfrm>
            <a:off x="445168" y="148938"/>
            <a:ext cx="11367436" cy="3280062"/>
          </a:xfrm>
          <a:prstGeom prst="rect">
            <a:avLst/>
          </a:prstGeom>
        </p:spPr>
      </p:pic>
      <p:pic>
        <p:nvPicPr>
          <p:cNvPr id="5" name="Picture 4">
            <a:extLst>
              <a:ext uri="{FF2B5EF4-FFF2-40B4-BE49-F238E27FC236}">
                <a16:creationId xmlns:a16="http://schemas.microsoft.com/office/drawing/2014/main" id="{FC6E9E4B-9A47-4885-891A-8658EA9BCBCE}"/>
              </a:ext>
            </a:extLst>
          </p:cNvPr>
          <p:cNvPicPr>
            <a:picLocks noChangeAspect="1"/>
          </p:cNvPicPr>
          <p:nvPr/>
        </p:nvPicPr>
        <p:blipFill>
          <a:blip r:embed="rId3"/>
          <a:stretch>
            <a:fillRect/>
          </a:stretch>
        </p:blipFill>
        <p:spPr>
          <a:xfrm>
            <a:off x="129941" y="3436221"/>
            <a:ext cx="11882390" cy="2916453"/>
          </a:xfrm>
          <a:prstGeom prst="rect">
            <a:avLst/>
          </a:prstGeom>
        </p:spPr>
      </p:pic>
    </p:spTree>
    <p:extLst>
      <p:ext uri="{BB962C8B-B14F-4D97-AF65-F5344CB8AC3E}">
        <p14:creationId xmlns:p14="http://schemas.microsoft.com/office/powerpoint/2010/main" val="9848843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F3395301-EDF3-E711-F4CF-413F7CD5BA55}"/>
              </a:ext>
            </a:extLst>
          </p:cNvPr>
          <p:cNvPicPr>
            <a:picLocks noChangeAspect="1"/>
          </p:cNvPicPr>
          <p:nvPr/>
        </p:nvPicPr>
        <p:blipFill>
          <a:blip r:embed="rId2"/>
          <a:stretch>
            <a:fillRect/>
          </a:stretch>
        </p:blipFill>
        <p:spPr>
          <a:xfrm>
            <a:off x="510140" y="500515"/>
            <a:ext cx="11367436" cy="3280062"/>
          </a:xfrm>
          <a:prstGeom prst="rect">
            <a:avLst/>
          </a:prstGeom>
        </p:spPr>
      </p:pic>
      <p:pic>
        <p:nvPicPr>
          <p:cNvPr id="4" name="Picture 3">
            <a:extLst>
              <a:ext uri="{FF2B5EF4-FFF2-40B4-BE49-F238E27FC236}">
                <a16:creationId xmlns:a16="http://schemas.microsoft.com/office/drawing/2014/main" id="{75E052E0-4C39-4228-481F-54E0E5B49792}"/>
              </a:ext>
            </a:extLst>
          </p:cNvPr>
          <p:cNvPicPr>
            <a:picLocks noChangeAspect="1"/>
          </p:cNvPicPr>
          <p:nvPr/>
        </p:nvPicPr>
        <p:blipFill>
          <a:blip r:embed="rId3"/>
          <a:stretch>
            <a:fillRect/>
          </a:stretch>
        </p:blipFill>
        <p:spPr>
          <a:xfrm>
            <a:off x="307516" y="3780577"/>
            <a:ext cx="11743314" cy="2699238"/>
          </a:xfrm>
          <a:prstGeom prst="rect">
            <a:avLst/>
          </a:prstGeom>
        </p:spPr>
      </p:pic>
    </p:spTree>
    <p:extLst>
      <p:ext uri="{BB962C8B-B14F-4D97-AF65-F5344CB8AC3E}">
        <p14:creationId xmlns:p14="http://schemas.microsoft.com/office/powerpoint/2010/main" val="32573786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DAD4727-1999-55BC-B720-36EF439110EA}"/>
              </a:ext>
            </a:extLst>
          </p:cNvPr>
          <p:cNvSpPr txBox="1"/>
          <p:nvPr/>
        </p:nvSpPr>
        <p:spPr>
          <a:xfrm>
            <a:off x="542224" y="1008320"/>
            <a:ext cx="11107552" cy="5016758"/>
          </a:xfrm>
          <a:prstGeom prst="rect">
            <a:avLst/>
          </a:prstGeom>
          <a:noFill/>
        </p:spPr>
        <p:txBody>
          <a:bodyPr wrap="square">
            <a:spAutoFit/>
          </a:bodyPr>
          <a:lstStyle/>
          <a:p>
            <a:pPr algn="just"/>
            <a:r>
              <a:rPr lang="en-US" sz="3200" b="0" i="0" u="none" strike="noStrike" baseline="0" dirty="0">
                <a:solidFill>
                  <a:srgbClr val="FF0000"/>
                </a:solidFill>
                <a:latin typeface="Times New Roman" panose="02020603050405020304" pitchFamily="18" charset="0"/>
                <a:cs typeface="Times New Roman" panose="02020603050405020304" pitchFamily="18" charset="0"/>
              </a:rPr>
              <a:t>Severe infusion-related reactions </a:t>
            </a:r>
            <a:r>
              <a:rPr lang="en-US" sz="3200" b="0" i="0" u="none" strike="noStrike" baseline="0" dirty="0">
                <a:solidFill>
                  <a:srgbClr val="000000"/>
                </a:solidFill>
                <a:latin typeface="Times New Roman" panose="02020603050405020304" pitchFamily="18" charset="0"/>
                <a:cs typeface="Times New Roman" panose="02020603050405020304" pitchFamily="18" charset="0"/>
              </a:rPr>
              <a:t>are </a:t>
            </a:r>
            <a:r>
              <a:rPr lang="en-US" sz="3200" b="0" i="0" u="none" strike="noStrike" baseline="0" dirty="0">
                <a:solidFill>
                  <a:srgbClr val="FF0000"/>
                </a:solidFill>
                <a:latin typeface="Times New Roman" panose="02020603050405020304" pitchFamily="18" charset="0"/>
                <a:cs typeface="Times New Roman" panose="02020603050405020304" pitchFamily="18" charset="0"/>
              </a:rPr>
              <a:t>rare</a:t>
            </a:r>
            <a:r>
              <a:rPr lang="en-US" sz="3200" b="0" i="0" u="none" strike="noStrike" baseline="0" dirty="0">
                <a:solidFill>
                  <a:srgbClr val="000000"/>
                </a:solidFill>
                <a:latin typeface="Times New Roman" panose="02020603050405020304" pitchFamily="18" charset="0"/>
                <a:cs typeface="Times New Roman" panose="02020603050405020304" pitchFamily="18" charset="0"/>
              </a:rPr>
              <a:t> with modern IV iron preparations</a:t>
            </a:r>
          </a:p>
          <a:p>
            <a:pPr algn="just"/>
            <a:endParaRPr lang="en-US" sz="3200" dirty="0">
              <a:solidFill>
                <a:srgbClr val="000000"/>
              </a:solidFill>
              <a:latin typeface="Times New Roman" panose="02020603050405020304" pitchFamily="18" charset="0"/>
              <a:cs typeface="Times New Roman" panose="02020603050405020304" pitchFamily="18" charset="0"/>
            </a:endParaRPr>
          </a:p>
          <a:p>
            <a:pPr algn="just"/>
            <a:r>
              <a:rPr lang="en-US" sz="3200" dirty="0">
                <a:solidFill>
                  <a:srgbClr val="000000"/>
                </a:solidFill>
                <a:latin typeface="Times New Roman" panose="02020603050405020304" pitchFamily="18" charset="0"/>
                <a:cs typeface="Times New Roman" panose="02020603050405020304" pitchFamily="18" charset="0"/>
              </a:rPr>
              <a:t>H</a:t>
            </a:r>
            <a:r>
              <a:rPr lang="en-US" sz="3200" b="0" i="0" u="none" strike="noStrike" baseline="0" dirty="0">
                <a:solidFill>
                  <a:srgbClr val="000000"/>
                </a:solidFill>
                <a:latin typeface="Times New Roman" panose="02020603050405020304" pitchFamily="18" charset="0"/>
                <a:cs typeface="Times New Roman" panose="02020603050405020304" pitchFamily="18" charset="0"/>
              </a:rPr>
              <a:t>ypersensitivity reactions and infusion reactions are slightly more frequent than with oral iron, with an incidence of approximately </a:t>
            </a:r>
            <a:r>
              <a:rPr lang="en-US" sz="3200" b="1" i="0" u="none" strike="noStrike" baseline="0" dirty="0">
                <a:solidFill>
                  <a:srgbClr val="000000"/>
                </a:solidFill>
                <a:latin typeface="Times New Roman" panose="02020603050405020304" pitchFamily="18" charset="0"/>
                <a:cs typeface="Times New Roman" panose="02020603050405020304" pitchFamily="18" charset="0"/>
              </a:rPr>
              <a:t>0.5%</a:t>
            </a:r>
          </a:p>
          <a:p>
            <a:pPr algn="just"/>
            <a:endParaRPr lang="en-US" sz="3200" dirty="0">
              <a:solidFill>
                <a:srgbClr val="000000"/>
              </a:solidFill>
              <a:latin typeface="Times New Roman" panose="02020603050405020304" pitchFamily="18" charset="0"/>
              <a:cs typeface="Times New Roman" panose="02020603050405020304" pitchFamily="18" charset="0"/>
            </a:endParaRPr>
          </a:p>
          <a:p>
            <a:pPr algn="just"/>
            <a:r>
              <a:rPr lang="en-US" sz="3200" b="1" i="0" u="none" strike="noStrike" baseline="0" dirty="0">
                <a:solidFill>
                  <a:srgbClr val="000000"/>
                </a:solidFill>
                <a:latin typeface="Times New Roman" panose="02020603050405020304" pitchFamily="18" charset="0"/>
                <a:cs typeface="Times New Roman" panose="02020603050405020304" pitchFamily="18" charset="0"/>
              </a:rPr>
              <a:t>A test dose is required for iron dextran, as it carries a risk for anaphylaxis</a:t>
            </a:r>
          </a:p>
          <a:p>
            <a:pPr algn="just"/>
            <a:endParaRPr lang="en-US" sz="3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076979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DAD4727-1999-55BC-B720-36EF439110EA}"/>
              </a:ext>
            </a:extLst>
          </p:cNvPr>
          <p:cNvSpPr txBox="1"/>
          <p:nvPr/>
        </p:nvSpPr>
        <p:spPr>
          <a:xfrm>
            <a:off x="500515" y="257550"/>
            <a:ext cx="11107552" cy="5174493"/>
          </a:xfrm>
          <a:prstGeom prst="rect">
            <a:avLst/>
          </a:prstGeom>
          <a:noFill/>
        </p:spPr>
        <p:txBody>
          <a:bodyPr wrap="square">
            <a:spAutoFit/>
          </a:bodyPr>
          <a:lstStyle/>
          <a:p>
            <a:pPr algn="just">
              <a:lnSpc>
                <a:spcPct val="150000"/>
              </a:lnSpc>
            </a:pPr>
            <a:endParaRPr lang="en-US" sz="3200" dirty="0">
              <a:solidFill>
                <a:srgbClr val="000000"/>
              </a:solidFill>
              <a:latin typeface="Times New Roman" panose="02020603050405020304" pitchFamily="18" charset="0"/>
              <a:cs typeface="Times New Roman" panose="02020603050405020304" pitchFamily="18" charset="0"/>
            </a:endParaRPr>
          </a:p>
          <a:p>
            <a:pPr algn="just">
              <a:lnSpc>
                <a:spcPct val="150000"/>
              </a:lnSpc>
            </a:pPr>
            <a:r>
              <a:rPr lang="en-US" sz="3200" b="0" i="0" u="none" strike="noStrike" baseline="0" dirty="0">
                <a:solidFill>
                  <a:srgbClr val="000000"/>
                </a:solidFill>
                <a:latin typeface="Times New Roman" panose="02020603050405020304" pitchFamily="18" charset="0"/>
                <a:cs typeface="Times New Roman" panose="02020603050405020304" pitchFamily="18" charset="0"/>
              </a:rPr>
              <a:t>The risk of </a:t>
            </a:r>
            <a:r>
              <a:rPr lang="en-US" sz="3200" b="1" i="0" u="none" strike="noStrike" baseline="0" dirty="0">
                <a:solidFill>
                  <a:srgbClr val="FF0000"/>
                </a:solidFill>
                <a:latin typeface="Times New Roman" panose="02020603050405020304" pitchFamily="18" charset="0"/>
                <a:cs typeface="Times New Roman" panose="02020603050405020304" pitchFamily="18" charset="0"/>
              </a:rPr>
              <a:t>iron overload </a:t>
            </a:r>
            <a:r>
              <a:rPr lang="en-US" sz="3200" b="0" i="0" u="none" strike="noStrike" baseline="0" dirty="0">
                <a:solidFill>
                  <a:srgbClr val="000000"/>
                </a:solidFill>
                <a:latin typeface="Times New Roman" panose="02020603050405020304" pitchFamily="18" charset="0"/>
                <a:cs typeface="Times New Roman" panose="02020603050405020304" pitchFamily="18" charset="0"/>
              </a:rPr>
              <a:t>is low</a:t>
            </a:r>
            <a:endParaRPr lang="en-US" sz="3200" dirty="0">
              <a:solidFill>
                <a:srgbClr val="000000"/>
              </a:solidFill>
              <a:latin typeface="Times New Roman" panose="02020603050405020304" pitchFamily="18" charset="0"/>
              <a:cs typeface="Times New Roman" panose="02020603050405020304" pitchFamily="18" charset="0"/>
            </a:endParaRPr>
          </a:p>
          <a:p>
            <a:pPr algn="just">
              <a:lnSpc>
                <a:spcPct val="150000"/>
              </a:lnSpc>
            </a:pPr>
            <a:r>
              <a:rPr lang="en-US" sz="3200" b="0" i="0" u="none" strike="noStrike" baseline="0" dirty="0">
                <a:solidFill>
                  <a:srgbClr val="FF0000"/>
                </a:solidFill>
                <a:latin typeface="Times New Roman" panose="02020603050405020304" pitchFamily="18" charset="0"/>
                <a:cs typeface="Times New Roman" panose="02020603050405020304" pitchFamily="18" charset="0"/>
              </a:rPr>
              <a:t>TSAT of 50% </a:t>
            </a:r>
            <a:r>
              <a:rPr lang="en-US" sz="3200" b="0" i="0" u="none" strike="noStrike" baseline="0" dirty="0">
                <a:solidFill>
                  <a:srgbClr val="000000"/>
                </a:solidFill>
                <a:latin typeface="Times New Roman" panose="02020603050405020304" pitchFamily="18" charset="0"/>
                <a:cs typeface="Times New Roman" panose="02020603050405020304" pitchFamily="18" charset="0"/>
              </a:rPr>
              <a:t>and serum </a:t>
            </a:r>
            <a:r>
              <a:rPr lang="en-US" sz="3200" b="0" i="0" u="none" strike="noStrike" baseline="0" dirty="0">
                <a:solidFill>
                  <a:srgbClr val="FF0000"/>
                </a:solidFill>
                <a:latin typeface="Times New Roman" panose="02020603050405020304" pitchFamily="18" charset="0"/>
                <a:cs typeface="Times New Roman" panose="02020603050405020304" pitchFamily="18" charset="0"/>
              </a:rPr>
              <a:t>ferritin of 800</a:t>
            </a:r>
            <a:r>
              <a:rPr lang="en-US" sz="3200" b="0" i="0" u="none" strike="noStrike" baseline="0" dirty="0">
                <a:solidFill>
                  <a:srgbClr val="000000"/>
                </a:solidFill>
                <a:latin typeface="Times New Roman" panose="02020603050405020304" pitchFamily="18" charset="0"/>
                <a:cs typeface="Times New Roman" panose="02020603050405020304" pitchFamily="18" charset="0"/>
              </a:rPr>
              <a:t> </a:t>
            </a:r>
            <a:r>
              <a:rPr lang="en-US" sz="3200" b="0" i="0" u="none" strike="noStrike" baseline="0" dirty="0" err="1">
                <a:solidFill>
                  <a:srgbClr val="000000"/>
                </a:solidFill>
                <a:latin typeface="Times New Roman" panose="02020603050405020304" pitchFamily="18" charset="0"/>
                <a:cs typeface="Times New Roman" panose="02020603050405020304" pitchFamily="18" charset="0"/>
              </a:rPr>
              <a:t>μg</a:t>
            </a:r>
            <a:r>
              <a:rPr lang="en-US" sz="3200" b="0" i="0" u="none" strike="noStrike" baseline="0" dirty="0">
                <a:solidFill>
                  <a:srgbClr val="000000"/>
                </a:solidFill>
                <a:latin typeface="Times New Roman" panose="02020603050405020304" pitchFamily="18" charset="0"/>
                <a:cs typeface="Times New Roman" panose="02020603050405020304" pitchFamily="18" charset="0"/>
              </a:rPr>
              <a:t>/L should be used as upper limits for guiding therapy. </a:t>
            </a:r>
          </a:p>
          <a:p>
            <a:pPr algn="just">
              <a:lnSpc>
                <a:spcPct val="150000"/>
              </a:lnSpc>
            </a:pPr>
            <a:endParaRPr lang="en-US" sz="3200" dirty="0">
              <a:solidFill>
                <a:srgbClr val="000000"/>
              </a:solidFill>
              <a:latin typeface="Times New Roman" panose="02020603050405020304" pitchFamily="18" charset="0"/>
              <a:cs typeface="Times New Roman" panose="02020603050405020304" pitchFamily="18" charset="0"/>
            </a:endParaRPr>
          </a:p>
          <a:p>
            <a:pPr algn="just">
              <a:lnSpc>
                <a:spcPct val="150000"/>
              </a:lnSpc>
            </a:pPr>
            <a:r>
              <a:rPr lang="en-US" sz="3200" b="1" i="0" u="none" strike="noStrike" baseline="0" dirty="0">
                <a:solidFill>
                  <a:schemeClr val="accent1"/>
                </a:solidFill>
                <a:latin typeface="Times New Roman" panose="02020603050405020304" pitchFamily="18" charset="0"/>
                <a:cs typeface="Times New Roman" panose="02020603050405020304" pitchFamily="18" charset="0"/>
              </a:rPr>
              <a:t>Intramuscular iron </a:t>
            </a:r>
            <a:r>
              <a:rPr lang="en-US" sz="3200" b="0" i="0" u="none" strike="noStrike" baseline="0" dirty="0">
                <a:solidFill>
                  <a:srgbClr val="000000"/>
                </a:solidFill>
                <a:latin typeface="Times New Roman" panose="02020603050405020304" pitchFamily="18" charset="0"/>
                <a:cs typeface="Times New Roman" panose="02020603050405020304" pitchFamily="18" charset="0"/>
              </a:rPr>
              <a:t>has been </a:t>
            </a:r>
            <a:r>
              <a:rPr lang="en-US" sz="3200" b="1" i="0" u="none" strike="noStrike" baseline="0" dirty="0">
                <a:solidFill>
                  <a:srgbClr val="000000"/>
                </a:solidFill>
                <a:latin typeface="Times New Roman" panose="02020603050405020304" pitchFamily="18" charset="0"/>
                <a:cs typeface="Times New Roman" panose="02020603050405020304" pitchFamily="18" charset="0"/>
              </a:rPr>
              <a:t>abandoned</a:t>
            </a:r>
            <a:r>
              <a:rPr lang="en-US" sz="3200" b="0" i="0" u="none" strike="noStrike" baseline="0" dirty="0">
                <a:solidFill>
                  <a:srgbClr val="000000"/>
                </a:solidFill>
                <a:latin typeface="Times New Roman" panose="02020603050405020304" pitchFamily="18" charset="0"/>
                <a:cs typeface="Times New Roman" panose="02020603050405020304" pitchFamily="18" charset="0"/>
              </a:rPr>
              <a:t>, as injections are painful and are associated with unacceptable side effect</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6072832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B4E5943-9819-A6E0-9D3A-2B40FC5095E1}"/>
              </a:ext>
            </a:extLst>
          </p:cNvPr>
          <p:cNvSpPr txBox="1"/>
          <p:nvPr/>
        </p:nvSpPr>
        <p:spPr>
          <a:xfrm>
            <a:off x="567889" y="1164981"/>
            <a:ext cx="11377062" cy="4031873"/>
          </a:xfrm>
          <a:prstGeom prst="rect">
            <a:avLst/>
          </a:prstGeom>
          <a:noFill/>
        </p:spPr>
        <p:txBody>
          <a:bodyPr wrap="square">
            <a:spAutoFit/>
          </a:bodyPr>
          <a:lstStyle/>
          <a:p>
            <a:pPr algn="just"/>
            <a:r>
              <a:rPr lang="en-US" sz="3200" b="1" i="0" u="none" strike="noStrike" baseline="0" dirty="0">
                <a:solidFill>
                  <a:srgbClr val="000000"/>
                </a:solidFill>
                <a:latin typeface="Times New Roman" panose="02020603050405020304" pitchFamily="18" charset="0"/>
                <a:cs typeface="Times New Roman" panose="02020603050405020304" pitchFamily="18" charset="0"/>
              </a:rPr>
              <a:t>Hypophosphatemia</a:t>
            </a:r>
            <a:r>
              <a:rPr lang="en-US" sz="3200" dirty="0">
                <a:solidFill>
                  <a:srgbClr val="000000"/>
                </a:solidFill>
                <a:latin typeface="Times New Roman" panose="02020603050405020304" pitchFamily="18" charset="0"/>
                <a:cs typeface="Times New Roman" panose="02020603050405020304" pitchFamily="18" charset="0"/>
              </a:rPr>
              <a:t> </a:t>
            </a:r>
            <a:r>
              <a:rPr lang="en-US" sz="3200" b="0" i="0" u="none" strike="noStrike" baseline="0" dirty="0">
                <a:solidFill>
                  <a:srgbClr val="000000"/>
                </a:solidFill>
                <a:latin typeface="Times New Roman" panose="02020603050405020304" pitchFamily="18" charset="0"/>
                <a:cs typeface="Times New Roman" panose="02020603050405020304" pitchFamily="18" charset="0"/>
              </a:rPr>
              <a:t>has been reported in association with all IV iron preparations</a:t>
            </a:r>
          </a:p>
          <a:p>
            <a:pPr algn="just"/>
            <a:endParaRPr lang="en-US" sz="3200" dirty="0">
              <a:solidFill>
                <a:srgbClr val="000000"/>
              </a:solidFill>
              <a:latin typeface="Times New Roman" panose="02020603050405020304" pitchFamily="18" charset="0"/>
              <a:cs typeface="Times New Roman" panose="02020603050405020304" pitchFamily="18" charset="0"/>
            </a:endParaRPr>
          </a:p>
          <a:p>
            <a:pPr algn="just"/>
            <a:r>
              <a:rPr lang="en-US" sz="3200" b="0" i="0" u="none" strike="noStrike" baseline="0" dirty="0">
                <a:solidFill>
                  <a:srgbClr val="000000"/>
                </a:solidFill>
                <a:latin typeface="Times New Roman" panose="02020603050405020304" pitchFamily="18" charset="0"/>
                <a:cs typeface="Times New Roman" panose="02020603050405020304" pitchFamily="18" charset="0"/>
              </a:rPr>
              <a:t>its prevalence is </a:t>
            </a:r>
            <a:r>
              <a:rPr lang="en-US" sz="3200" b="0" i="0" u="none" strike="noStrike" baseline="0" dirty="0">
                <a:solidFill>
                  <a:srgbClr val="FF0000"/>
                </a:solidFill>
                <a:latin typeface="Times New Roman" panose="02020603050405020304" pitchFamily="18" charset="0"/>
                <a:cs typeface="Times New Roman" panose="02020603050405020304" pitchFamily="18" charset="0"/>
              </a:rPr>
              <a:t>higher with ferric carboxymaltose [58%] </a:t>
            </a:r>
            <a:r>
              <a:rPr lang="en-US" sz="3200" b="0" i="0" u="none" strike="noStrike" baseline="0" dirty="0">
                <a:solidFill>
                  <a:srgbClr val="000000"/>
                </a:solidFill>
                <a:latin typeface="Times New Roman" panose="02020603050405020304" pitchFamily="18" charset="0"/>
                <a:cs typeface="Times New Roman" panose="02020603050405020304" pitchFamily="18" charset="0"/>
              </a:rPr>
              <a:t>than iron </a:t>
            </a:r>
            <a:r>
              <a:rPr lang="en-US" sz="3200" b="0" i="0" u="none" strike="noStrike" baseline="0" dirty="0" err="1">
                <a:solidFill>
                  <a:srgbClr val="000000"/>
                </a:solidFill>
                <a:latin typeface="Times New Roman" panose="02020603050405020304" pitchFamily="18" charset="0"/>
                <a:cs typeface="Times New Roman" panose="02020603050405020304" pitchFamily="18" charset="0"/>
              </a:rPr>
              <a:t>derisomaltose</a:t>
            </a:r>
            <a:r>
              <a:rPr lang="en-US" sz="3200" b="0" i="0" u="none" strike="noStrike" baseline="0" dirty="0">
                <a:solidFill>
                  <a:srgbClr val="000000"/>
                </a:solidFill>
                <a:latin typeface="Times New Roman" panose="02020603050405020304" pitchFamily="18" charset="0"/>
                <a:cs typeface="Times New Roman" panose="02020603050405020304" pitchFamily="18" charset="0"/>
              </a:rPr>
              <a:t> [4%] or iron sucrose [1%]. </a:t>
            </a:r>
          </a:p>
          <a:p>
            <a:pPr algn="just"/>
            <a:endParaRPr lang="en-US" sz="3200" b="0" i="0" u="none" strike="noStrike" baseline="0" dirty="0">
              <a:solidFill>
                <a:srgbClr val="000000"/>
              </a:solidFill>
              <a:latin typeface="Times New Roman" panose="02020603050405020304" pitchFamily="18" charset="0"/>
              <a:cs typeface="Times New Roman" panose="02020603050405020304" pitchFamily="18" charset="0"/>
            </a:endParaRPr>
          </a:p>
          <a:p>
            <a:pPr algn="just"/>
            <a:r>
              <a:rPr lang="en-US" sz="3200" b="0" i="0" u="none" strike="noStrike" baseline="0" dirty="0">
                <a:solidFill>
                  <a:srgbClr val="000000"/>
                </a:solidFill>
                <a:latin typeface="Times New Roman" panose="02020603050405020304" pitchFamily="18" charset="0"/>
                <a:cs typeface="Times New Roman" panose="02020603050405020304" pitchFamily="18" charset="0"/>
              </a:rPr>
              <a:t>the clinical importance of this outcome has </a:t>
            </a:r>
            <a:r>
              <a:rPr lang="en-US" sz="3200" b="1" i="0" u="none" strike="noStrike" baseline="0" dirty="0">
                <a:solidFill>
                  <a:srgbClr val="000000"/>
                </a:solidFill>
                <a:latin typeface="Times New Roman" panose="02020603050405020304" pitchFamily="18" charset="0"/>
                <a:cs typeface="Times New Roman" panose="02020603050405020304" pitchFamily="18" charset="0"/>
              </a:rPr>
              <a:t>not been established</a:t>
            </a:r>
            <a:r>
              <a:rPr lang="en-US" sz="3200" b="0" i="0" u="none" strike="noStrike" baseline="0" dirty="0">
                <a:solidFill>
                  <a:srgbClr val="000000"/>
                </a:solidFill>
                <a:latin typeface="Times New Roman" panose="02020603050405020304" pitchFamily="18" charset="0"/>
                <a:cs typeface="Times New Roman" panose="02020603050405020304" pitchFamily="18" charset="0"/>
              </a:rPr>
              <a:t>.</a:t>
            </a:r>
          </a:p>
          <a:p>
            <a:pPr algn="just"/>
            <a:endParaRPr lang="en-US" sz="3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716296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B4E5943-9819-A6E0-9D3A-2B40FC5095E1}"/>
              </a:ext>
            </a:extLst>
          </p:cNvPr>
          <p:cNvSpPr txBox="1"/>
          <p:nvPr/>
        </p:nvSpPr>
        <p:spPr>
          <a:xfrm>
            <a:off x="510138" y="240956"/>
            <a:ext cx="11377062" cy="6241837"/>
          </a:xfrm>
          <a:prstGeom prst="rect">
            <a:avLst/>
          </a:prstGeom>
          <a:noFill/>
        </p:spPr>
        <p:txBody>
          <a:bodyPr wrap="square">
            <a:spAutoFit/>
          </a:bodyPr>
          <a:lstStyle/>
          <a:p>
            <a:pPr algn="just">
              <a:lnSpc>
                <a:spcPct val="150000"/>
              </a:lnSpc>
            </a:pPr>
            <a:r>
              <a:rPr lang="en-US" sz="3000" b="1" i="0" u="none" strike="noStrike" baseline="0" dirty="0">
                <a:solidFill>
                  <a:srgbClr val="000000"/>
                </a:solidFill>
                <a:latin typeface="Times New Roman" panose="02020603050405020304" pitchFamily="18" charset="0"/>
                <a:cs typeface="Times New Roman" panose="02020603050405020304" pitchFamily="18" charset="0"/>
              </a:rPr>
              <a:t>Hypophosphatemia</a:t>
            </a:r>
          </a:p>
          <a:p>
            <a:pPr algn="just">
              <a:lnSpc>
                <a:spcPct val="150000"/>
              </a:lnSpc>
            </a:pPr>
            <a:endParaRPr lang="en-US" sz="3000" dirty="0">
              <a:solidFill>
                <a:srgbClr val="000000"/>
              </a:solidFill>
              <a:latin typeface="Times New Roman" panose="02020603050405020304" pitchFamily="18" charset="0"/>
              <a:cs typeface="Times New Roman" panose="02020603050405020304" pitchFamily="18" charset="0"/>
            </a:endParaRPr>
          </a:p>
          <a:p>
            <a:pPr algn="just">
              <a:lnSpc>
                <a:spcPct val="150000"/>
              </a:lnSpc>
            </a:pPr>
            <a:r>
              <a:rPr lang="en-US" sz="3000" b="0" i="0" u="none" strike="noStrike" baseline="0" dirty="0">
                <a:solidFill>
                  <a:srgbClr val="000000"/>
                </a:solidFill>
                <a:latin typeface="Times New Roman" panose="02020603050405020304" pitchFamily="18" charset="0"/>
                <a:cs typeface="Times New Roman" panose="02020603050405020304" pitchFamily="18" charset="0"/>
              </a:rPr>
              <a:t>Most episodes are biochemically </a:t>
            </a:r>
            <a:r>
              <a:rPr lang="en-US" sz="3000" b="1" i="0" u="none" strike="noStrike" baseline="0" dirty="0">
                <a:solidFill>
                  <a:srgbClr val="000000"/>
                </a:solidFill>
                <a:latin typeface="Times New Roman" panose="02020603050405020304" pitchFamily="18" charset="0"/>
                <a:cs typeface="Times New Roman" panose="02020603050405020304" pitchFamily="18" charset="0"/>
              </a:rPr>
              <a:t>moderate</a:t>
            </a:r>
            <a:r>
              <a:rPr lang="en-US" sz="3000" b="0" i="0" u="none" strike="noStrike" baseline="0" dirty="0">
                <a:solidFill>
                  <a:srgbClr val="000000"/>
                </a:solidFill>
                <a:latin typeface="Times New Roman" panose="02020603050405020304" pitchFamily="18" charset="0"/>
                <a:cs typeface="Times New Roman" panose="02020603050405020304" pitchFamily="18" charset="0"/>
              </a:rPr>
              <a:t> [serum phosphate 0.32–0.64 mmol/L], </a:t>
            </a:r>
            <a:r>
              <a:rPr lang="en-US" sz="3000" b="1" i="0" u="none" strike="noStrike" baseline="0" dirty="0">
                <a:solidFill>
                  <a:srgbClr val="000000"/>
                </a:solidFill>
                <a:latin typeface="Times New Roman" panose="02020603050405020304" pitchFamily="18" charset="0"/>
                <a:cs typeface="Times New Roman" panose="02020603050405020304" pitchFamily="18" charset="0"/>
              </a:rPr>
              <a:t>asymptomatic</a:t>
            </a:r>
            <a:r>
              <a:rPr lang="en-US" sz="3000" b="0" i="0" u="none" strike="noStrike" baseline="0" dirty="0">
                <a:solidFill>
                  <a:srgbClr val="000000"/>
                </a:solidFill>
                <a:latin typeface="Times New Roman" panose="02020603050405020304" pitchFamily="18" charset="0"/>
                <a:cs typeface="Times New Roman" panose="02020603050405020304" pitchFamily="18" charset="0"/>
              </a:rPr>
              <a:t>, and </a:t>
            </a:r>
            <a:r>
              <a:rPr lang="en-US" sz="3000" b="1" i="0" u="none" strike="noStrike" baseline="0" dirty="0">
                <a:solidFill>
                  <a:srgbClr val="000000"/>
                </a:solidFill>
                <a:latin typeface="Times New Roman" panose="02020603050405020304" pitchFamily="18" charset="0"/>
                <a:cs typeface="Times New Roman" panose="02020603050405020304" pitchFamily="18" charset="0"/>
              </a:rPr>
              <a:t>resolve without intervention</a:t>
            </a:r>
            <a:r>
              <a:rPr lang="en-US" sz="3000" b="0" i="0" u="none" strike="noStrike" baseline="0" dirty="0">
                <a:solidFill>
                  <a:srgbClr val="000000"/>
                </a:solidFill>
                <a:latin typeface="Times New Roman" panose="02020603050405020304" pitchFamily="18" charset="0"/>
                <a:cs typeface="Times New Roman" panose="02020603050405020304" pitchFamily="18" charset="0"/>
              </a:rPr>
              <a:t>. </a:t>
            </a:r>
          </a:p>
          <a:p>
            <a:pPr algn="just">
              <a:lnSpc>
                <a:spcPct val="150000"/>
              </a:lnSpc>
            </a:pPr>
            <a:endParaRPr lang="en-US" sz="3000" dirty="0">
              <a:solidFill>
                <a:srgbClr val="000000"/>
              </a:solidFill>
              <a:latin typeface="Times New Roman" panose="02020603050405020304" pitchFamily="18" charset="0"/>
              <a:cs typeface="Times New Roman" panose="02020603050405020304" pitchFamily="18" charset="0"/>
            </a:endParaRPr>
          </a:p>
          <a:p>
            <a:pPr algn="just">
              <a:lnSpc>
                <a:spcPct val="150000"/>
              </a:lnSpc>
            </a:pPr>
            <a:r>
              <a:rPr lang="en-US" sz="3000" b="0" i="0" u="none" strike="noStrike" baseline="0" dirty="0">
                <a:solidFill>
                  <a:srgbClr val="000000"/>
                </a:solidFill>
                <a:latin typeface="Times New Roman" panose="02020603050405020304" pitchFamily="18" charset="0"/>
                <a:cs typeface="Times New Roman" panose="02020603050405020304" pitchFamily="18" charset="0"/>
              </a:rPr>
              <a:t>because of rare association with </a:t>
            </a:r>
            <a:r>
              <a:rPr lang="en-US" sz="3000" b="0" i="0" u="none" strike="noStrike" baseline="0" dirty="0">
                <a:solidFill>
                  <a:srgbClr val="FF0000"/>
                </a:solidFill>
                <a:latin typeface="Times New Roman" panose="02020603050405020304" pitchFamily="18" charset="0"/>
                <a:cs typeface="Times New Roman" panose="02020603050405020304" pitchFamily="18" charset="0"/>
              </a:rPr>
              <a:t>hypophosphatemic osteomalacia</a:t>
            </a:r>
            <a:r>
              <a:rPr lang="en-US" sz="3000" b="0" i="0" u="none" strike="noStrike" baseline="0" dirty="0">
                <a:solidFill>
                  <a:srgbClr val="000000"/>
                </a:solidFill>
                <a:latin typeface="Times New Roman" panose="02020603050405020304" pitchFamily="18" charset="0"/>
                <a:cs typeface="Times New Roman" panose="02020603050405020304" pitchFamily="18" charset="0"/>
              </a:rPr>
              <a:t>, recommends </a:t>
            </a:r>
            <a:r>
              <a:rPr lang="en-US" sz="3000" b="0" i="0" u="none" strike="noStrike" baseline="0" dirty="0">
                <a:solidFill>
                  <a:srgbClr val="0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monitoring serum phosphate </a:t>
            </a:r>
            <a:r>
              <a:rPr lang="en-US" sz="3000" b="0" i="0" u="none" strike="noStrike" baseline="0" dirty="0">
                <a:solidFill>
                  <a:srgbClr val="000000"/>
                </a:solidFill>
                <a:latin typeface="Times New Roman" panose="02020603050405020304" pitchFamily="18" charset="0"/>
                <a:cs typeface="Times New Roman" panose="02020603050405020304" pitchFamily="18" charset="0"/>
              </a:rPr>
              <a:t>in patients with risk factors for hypophosphatemia and in those </a:t>
            </a:r>
            <a:r>
              <a:rPr lang="en-US" sz="3000" b="0" i="0" u="sng" strike="noStrike" baseline="0" dirty="0">
                <a:solidFill>
                  <a:srgbClr val="000000"/>
                </a:solidFill>
                <a:latin typeface="Times New Roman" panose="02020603050405020304" pitchFamily="18" charset="0"/>
                <a:cs typeface="Times New Roman" panose="02020603050405020304" pitchFamily="18" charset="0"/>
              </a:rPr>
              <a:t>receiving long-term or multiple high-dose infusions of ferric carboxymaltose</a:t>
            </a:r>
            <a:endParaRPr lang="en-US" sz="3000" u="sng"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216348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730F9FC-7793-EEF1-4266-4748D71C0DFA}"/>
              </a:ext>
            </a:extLst>
          </p:cNvPr>
          <p:cNvSpPr txBox="1"/>
          <p:nvPr/>
        </p:nvSpPr>
        <p:spPr>
          <a:xfrm>
            <a:off x="423511" y="150062"/>
            <a:ext cx="11328935" cy="5809732"/>
          </a:xfrm>
          <a:prstGeom prst="rect">
            <a:avLst/>
          </a:prstGeom>
          <a:noFill/>
        </p:spPr>
        <p:txBody>
          <a:bodyPr wrap="square">
            <a:spAutoFit/>
          </a:bodyPr>
          <a:lstStyle/>
          <a:p>
            <a:pPr algn="just">
              <a:lnSpc>
                <a:spcPct val="150000"/>
              </a:lnSpc>
            </a:pPr>
            <a:r>
              <a:rPr lang="en-US" sz="3600" b="0" i="0" u="none" strike="noStrike" baseline="0" dirty="0">
                <a:solidFill>
                  <a:srgbClr val="000000"/>
                </a:solidFill>
                <a:latin typeface="Times New Roman" panose="02020603050405020304" pitchFamily="18" charset="0"/>
                <a:cs typeface="Times New Roman" panose="02020603050405020304" pitchFamily="18" charset="0"/>
              </a:rPr>
              <a:t>When determining </a:t>
            </a:r>
            <a:r>
              <a:rPr lang="en-US" sz="3600" i="0" u="none" strike="noStrike" baseline="0" dirty="0">
                <a:solidFill>
                  <a:srgbClr val="000000"/>
                </a:solidFill>
                <a:latin typeface="Times New Roman" panose="02020603050405020304" pitchFamily="18" charset="0"/>
                <a:cs typeface="Times New Roman" panose="02020603050405020304" pitchFamily="18" charset="0"/>
              </a:rPr>
              <a:t>response to treatment, </a:t>
            </a:r>
            <a:r>
              <a:rPr lang="en-US" sz="3600" b="1" i="0" u="none" strike="noStrike" baseline="0" dirty="0">
                <a:solidFill>
                  <a:srgbClr val="000000"/>
                </a:solidFill>
                <a:latin typeface="Times New Roman" panose="02020603050405020304" pitchFamily="18" charset="0"/>
                <a:cs typeface="Times New Roman" panose="02020603050405020304" pitchFamily="18" charset="0"/>
              </a:rPr>
              <a:t>an increase of at least 2 g/dL within 4 weeks </a:t>
            </a:r>
            <a:r>
              <a:rPr lang="en-US" sz="3600" b="0" i="0" u="none" strike="noStrike" baseline="0" dirty="0">
                <a:solidFill>
                  <a:srgbClr val="000000"/>
                </a:solidFill>
                <a:latin typeface="Times New Roman" panose="02020603050405020304" pitchFamily="18" charset="0"/>
                <a:cs typeface="Times New Roman" panose="02020603050405020304" pitchFamily="18" charset="0"/>
              </a:rPr>
              <a:t>of treatment is an acceptable response rate.</a:t>
            </a:r>
            <a:endParaRPr lang="en-US" sz="3600" dirty="0">
              <a:solidFill>
                <a:srgbClr val="000000"/>
              </a:solidFill>
              <a:latin typeface="Times New Roman" panose="02020603050405020304" pitchFamily="18" charset="0"/>
              <a:cs typeface="Times New Roman" panose="02020603050405020304" pitchFamily="18" charset="0"/>
            </a:endParaRPr>
          </a:p>
          <a:p>
            <a:pPr algn="just">
              <a:lnSpc>
                <a:spcPct val="150000"/>
              </a:lnSpc>
            </a:pPr>
            <a:r>
              <a:rPr lang="en-US" sz="3600" b="0" i="0" u="none" strike="noStrike" baseline="0" dirty="0" err="1">
                <a:solidFill>
                  <a:srgbClr val="000000"/>
                </a:solidFill>
                <a:latin typeface="Times New Roman" panose="02020603050405020304" pitchFamily="18" charset="0"/>
                <a:cs typeface="Times New Roman" panose="02020603050405020304" pitchFamily="18" charset="0"/>
              </a:rPr>
              <a:t>Ganzoni’s</a:t>
            </a:r>
            <a:r>
              <a:rPr lang="en-US" sz="3600" b="0" i="0" u="none" strike="noStrike" baseline="0" dirty="0">
                <a:solidFill>
                  <a:srgbClr val="000000"/>
                </a:solidFill>
                <a:latin typeface="Times New Roman" panose="02020603050405020304" pitchFamily="18" charset="0"/>
                <a:cs typeface="Times New Roman" panose="02020603050405020304" pitchFamily="18" charset="0"/>
              </a:rPr>
              <a:t> formula captures the total body iron deficit in mg</a:t>
            </a:r>
          </a:p>
          <a:p>
            <a:pPr algn="just">
              <a:lnSpc>
                <a:spcPct val="150000"/>
              </a:lnSpc>
            </a:pPr>
            <a:r>
              <a:rPr lang="en-US" sz="3600" b="0" i="0" u="none" strike="noStrike" baseline="0" dirty="0">
                <a:solidFill>
                  <a:srgbClr val="FF0000"/>
                </a:solidFill>
                <a:latin typeface="Times New Roman" panose="02020603050405020304" pitchFamily="18" charset="0"/>
                <a:cs typeface="Times New Roman" panose="02020603050405020304" pitchFamily="18" charset="0"/>
              </a:rPr>
              <a:t>(weight in kg x [target Hb-actual Hb in g/dL] x 0.24 + 500) </a:t>
            </a:r>
          </a:p>
          <a:p>
            <a:pPr algn="just">
              <a:lnSpc>
                <a:spcPct val="150000"/>
              </a:lnSpc>
            </a:pPr>
            <a:r>
              <a:rPr lang="en-US" sz="3600" b="0" i="0" u="none" strike="noStrike" baseline="0" dirty="0">
                <a:solidFill>
                  <a:srgbClr val="000000"/>
                </a:solidFill>
                <a:latin typeface="Times New Roman" panose="02020603050405020304" pitchFamily="18" charset="0"/>
                <a:cs typeface="Times New Roman" panose="02020603050405020304" pitchFamily="18" charset="0"/>
              </a:rPr>
              <a:t> the formula is inconvenient, may </a:t>
            </a:r>
            <a:r>
              <a:rPr lang="en-US" sz="3600" b="1" i="0" u="none" strike="noStrike" baseline="0" dirty="0">
                <a:solidFill>
                  <a:srgbClr val="000000"/>
                </a:solidFill>
                <a:latin typeface="Times New Roman" panose="02020603050405020304" pitchFamily="18" charset="0"/>
                <a:cs typeface="Times New Roman" panose="02020603050405020304" pitchFamily="18" charset="0"/>
              </a:rPr>
              <a:t>underestimate</a:t>
            </a:r>
            <a:r>
              <a:rPr lang="en-US" sz="3600" b="0" i="0" u="none" strike="noStrike" baseline="0" dirty="0">
                <a:solidFill>
                  <a:srgbClr val="000000"/>
                </a:solidFill>
                <a:latin typeface="Times New Roman" panose="02020603050405020304" pitchFamily="18" charset="0"/>
                <a:cs typeface="Times New Roman" panose="02020603050405020304" pitchFamily="18" charset="0"/>
              </a:rPr>
              <a:t> iron requirements</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8140906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B6B8979-C097-9F95-E269-B4ED7EABE8D0}"/>
              </a:ext>
            </a:extLst>
          </p:cNvPr>
          <p:cNvSpPr txBox="1"/>
          <p:nvPr/>
        </p:nvSpPr>
        <p:spPr>
          <a:xfrm>
            <a:off x="298383" y="247926"/>
            <a:ext cx="10876548" cy="6651821"/>
          </a:xfrm>
          <a:prstGeom prst="rect">
            <a:avLst/>
          </a:prstGeom>
          <a:noFill/>
        </p:spPr>
        <p:txBody>
          <a:bodyPr wrap="square">
            <a:spAutoFit/>
          </a:bodyPr>
          <a:lstStyle/>
          <a:p>
            <a:pPr algn="just">
              <a:lnSpc>
                <a:spcPct val="150000"/>
              </a:lnSpc>
            </a:pPr>
            <a:endParaRPr lang="en-US" sz="3200" b="0" i="0" u="none" strike="noStrike" baseline="0" dirty="0">
              <a:solidFill>
                <a:srgbClr val="000000"/>
              </a:solidFill>
              <a:latin typeface="Times New Roman" panose="02020603050405020304" pitchFamily="18" charset="0"/>
              <a:cs typeface="Times New Roman" panose="02020603050405020304" pitchFamily="18" charset="0"/>
            </a:endParaRPr>
          </a:p>
          <a:p>
            <a:pPr algn="just">
              <a:lnSpc>
                <a:spcPct val="150000"/>
              </a:lnSpc>
            </a:pPr>
            <a:r>
              <a:rPr lang="en-US" sz="3200" b="0" i="0" u="none" strike="noStrike" baseline="0" dirty="0">
                <a:solidFill>
                  <a:srgbClr val="000000"/>
                </a:solidFill>
                <a:latin typeface="Times New Roman" panose="02020603050405020304" pitchFamily="18" charset="0"/>
                <a:cs typeface="Times New Roman" panose="02020603050405020304" pitchFamily="18" charset="0"/>
              </a:rPr>
              <a:t>Mild anemia has been defined by the WHO </a:t>
            </a:r>
          </a:p>
          <a:p>
            <a:pPr algn="just">
              <a:lnSpc>
                <a:spcPct val="150000"/>
              </a:lnSpc>
            </a:pPr>
            <a:r>
              <a:rPr lang="en-US" sz="3200" dirty="0">
                <a:solidFill>
                  <a:srgbClr val="000000"/>
                </a:solidFill>
                <a:latin typeface="Times New Roman" panose="02020603050405020304" pitchFamily="18" charset="0"/>
                <a:cs typeface="Times New Roman" panose="02020603050405020304" pitchFamily="18" charset="0"/>
              </a:rPr>
              <a:t>	</a:t>
            </a:r>
            <a:r>
              <a:rPr lang="en-US" sz="3200" b="0" i="0" u="none" strike="noStrike" baseline="0" dirty="0">
                <a:solidFill>
                  <a:srgbClr val="000000"/>
                </a:solidFill>
                <a:latin typeface="Times New Roman" panose="02020603050405020304" pitchFamily="18" charset="0"/>
                <a:cs typeface="Times New Roman" panose="02020603050405020304" pitchFamily="18" charset="0"/>
              </a:rPr>
              <a:t>Hb 11.0–11.9 g/dL in non-pregnant women </a:t>
            </a:r>
          </a:p>
          <a:p>
            <a:pPr algn="just">
              <a:lnSpc>
                <a:spcPct val="150000"/>
              </a:lnSpc>
            </a:pPr>
            <a:r>
              <a:rPr lang="en-US" sz="3200" dirty="0">
                <a:solidFill>
                  <a:srgbClr val="000000"/>
                </a:solidFill>
                <a:latin typeface="Times New Roman" panose="02020603050405020304" pitchFamily="18" charset="0"/>
                <a:cs typeface="Times New Roman" panose="02020603050405020304" pitchFamily="18" charset="0"/>
              </a:rPr>
              <a:t>	Hb </a:t>
            </a:r>
            <a:r>
              <a:rPr lang="en-US" sz="3200" b="0" i="0" u="none" strike="noStrike" baseline="0" dirty="0">
                <a:solidFill>
                  <a:srgbClr val="000000"/>
                </a:solidFill>
                <a:latin typeface="Times New Roman" panose="02020603050405020304" pitchFamily="18" charset="0"/>
                <a:cs typeface="Times New Roman" panose="02020603050405020304" pitchFamily="18" charset="0"/>
              </a:rPr>
              <a:t>11.0–12.9 g/L in men</a:t>
            </a:r>
            <a:endParaRPr lang="en-US" sz="3200" dirty="0">
              <a:solidFill>
                <a:srgbClr val="000000"/>
              </a:solidFill>
              <a:latin typeface="Times New Roman" panose="02020603050405020304" pitchFamily="18" charset="0"/>
              <a:cs typeface="Times New Roman" panose="02020603050405020304" pitchFamily="18" charset="0"/>
            </a:endParaRPr>
          </a:p>
          <a:p>
            <a:pPr algn="just">
              <a:lnSpc>
                <a:spcPct val="150000"/>
              </a:lnSpc>
            </a:pPr>
            <a:r>
              <a:rPr lang="en-US" sz="3200" b="0" i="0" u="none" strike="noStrike" baseline="0" dirty="0">
                <a:solidFill>
                  <a:srgbClr val="000000"/>
                </a:solidFill>
                <a:latin typeface="Times New Roman" panose="02020603050405020304" pitchFamily="18" charset="0"/>
                <a:cs typeface="Times New Roman" panose="02020603050405020304" pitchFamily="18" charset="0"/>
              </a:rPr>
              <a:t>Some comparative studies indicate that oral iron may be as effective as intravenous iron in correcting Hb in mild anemia, although a recent meta-analysis favors the </a:t>
            </a:r>
            <a:r>
              <a:rPr lang="en-US" sz="3200" b="0" i="0" u="none" strike="noStrike" baseline="0" dirty="0">
                <a:latin typeface="Times New Roman" panose="02020603050405020304" pitchFamily="18" charset="0"/>
                <a:cs typeface="Times New Roman" panose="02020603050405020304" pitchFamily="18" charset="0"/>
              </a:rPr>
              <a:t>intravenous route.</a:t>
            </a:r>
          </a:p>
          <a:p>
            <a:pPr algn="just">
              <a:lnSpc>
                <a:spcPct val="150000"/>
              </a:lnSpc>
            </a:pPr>
            <a:endParaRPr lang="en-US" sz="3200" dirty="0">
              <a:latin typeface="Times New Roman" panose="02020603050405020304" pitchFamily="18" charset="0"/>
              <a:cs typeface="Times New Roman" panose="02020603050405020304" pitchFamily="18" charset="0"/>
            </a:endParaRPr>
          </a:p>
          <a:p>
            <a:pPr algn="just">
              <a:lnSpc>
                <a:spcPct val="150000"/>
              </a:lnSpc>
            </a:pPr>
            <a:r>
              <a:rPr lang="en-US" sz="3200" b="0" i="0" u="none" strike="noStrike" baseline="0" dirty="0">
                <a:latin typeface="Times New Roman" panose="02020603050405020304" pitchFamily="18" charset="0"/>
                <a:cs typeface="Times New Roman" panose="02020603050405020304" pitchFamily="18" charset="0"/>
              </a:rPr>
              <a:t> </a:t>
            </a:r>
            <a:endParaRPr lang="en-US" sz="3200" b="0" i="0" u="none" strike="noStrike" baseline="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47155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52B6695-1CC8-5187-EC84-82BC7068EC61}"/>
              </a:ext>
            </a:extLst>
          </p:cNvPr>
          <p:cNvSpPr txBox="1"/>
          <p:nvPr/>
        </p:nvSpPr>
        <p:spPr>
          <a:xfrm>
            <a:off x="683394" y="878925"/>
            <a:ext cx="10732167" cy="3675045"/>
          </a:xfrm>
          <a:prstGeom prst="rect">
            <a:avLst/>
          </a:prstGeom>
          <a:noFill/>
        </p:spPr>
        <p:txBody>
          <a:bodyPr wrap="square">
            <a:spAutoFit/>
          </a:bodyPr>
          <a:lstStyle/>
          <a:p>
            <a:pPr>
              <a:lnSpc>
                <a:spcPct val="150000"/>
              </a:lnSpc>
            </a:pPr>
            <a:r>
              <a:rPr lang="en-US" sz="4000" dirty="0">
                <a:solidFill>
                  <a:srgbClr val="000000"/>
                </a:solidFill>
                <a:latin typeface="Times New Roman" panose="02020603050405020304" pitchFamily="18" charset="0"/>
                <a:cs typeface="Times New Roman" panose="02020603050405020304" pitchFamily="18" charset="0"/>
              </a:rPr>
              <a:t>P</a:t>
            </a:r>
            <a:r>
              <a:rPr lang="en-US" sz="4000" b="1" i="0" u="none" strike="noStrike" baseline="0" dirty="0">
                <a:solidFill>
                  <a:srgbClr val="000000"/>
                </a:solidFill>
                <a:latin typeface="Times New Roman" panose="02020603050405020304" pitchFamily="18" charset="0"/>
                <a:cs typeface="Times New Roman" panose="02020603050405020304" pitchFamily="18" charset="0"/>
              </a:rPr>
              <a:t>revalence</a:t>
            </a:r>
            <a:r>
              <a:rPr lang="en-US" sz="4000" b="0" i="0" u="none" strike="noStrike" baseline="0" dirty="0">
                <a:solidFill>
                  <a:srgbClr val="000000"/>
                </a:solidFill>
                <a:latin typeface="Times New Roman" panose="02020603050405020304" pitchFamily="18" charset="0"/>
                <a:cs typeface="Times New Roman" panose="02020603050405020304" pitchFamily="18" charset="0"/>
              </a:rPr>
              <a:t> of anemia in IBD </a:t>
            </a:r>
          </a:p>
          <a:p>
            <a:pPr marL="571500" indent="-571500">
              <a:lnSpc>
                <a:spcPct val="150000"/>
              </a:lnSpc>
              <a:buFont typeface="Arial" panose="020B0604020202020204" pitchFamily="34" charset="0"/>
              <a:buChar char="•"/>
            </a:pPr>
            <a:r>
              <a:rPr lang="en-US" sz="4000" b="0" i="0" u="none" strike="noStrike" baseline="0" dirty="0">
                <a:solidFill>
                  <a:srgbClr val="000000"/>
                </a:solidFill>
                <a:latin typeface="Times New Roman" panose="02020603050405020304" pitchFamily="18" charset="0"/>
                <a:cs typeface="Times New Roman" panose="02020603050405020304" pitchFamily="18" charset="0"/>
              </a:rPr>
              <a:t>27% in patients with CD</a:t>
            </a:r>
          </a:p>
          <a:p>
            <a:pPr marL="571500" indent="-571500">
              <a:lnSpc>
                <a:spcPct val="150000"/>
              </a:lnSpc>
              <a:buFont typeface="Arial" panose="020B0604020202020204" pitchFamily="34" charset="0"/>
              <a:buChar char="•"/>
            </a:pPr>
            <a:r>
              <a:rPr lang="en-US" sz="4000" b="0" i="0" u="none" strike="noStrike" baseline="0" dirty="0">
                <a:solidFill>
                  <a:srgbClr val="000000"/>
                </a:solidFill>
                <a:latin typeface="Times New Roman" panose="02020603050405020304" pitchFamily="18" charset="0"/>
                <a:cs typeface="Times New Roman" panose="02020603050405020304" pitchFamily="18" charset="0"/>
              </a:rPr>
              <a:t> 21% in those with UC</a:t>
            </a:r>
          </a:p>
          <a:p>
            <a:pPr marL="571500" indent="-571500">
              <a:lnSpc>
                <a:spcPct val="150000"/>
              </a:lnSpc>
              <a:buFont typeface="Arial" panose="020B0604020202020204" pitchFamily="34" charset="0"/>
              <a:buChar char="•"/>
            </a:pPr>
            <a:r>
              <a:rPr lang="en-US" sz="4000" b="0" i="0" u="none" strike="noStrike" baseline="0" dirty="0">
                <a:solidFill>
                  <a:srgbClr val="000000"/>
                </a:solidFill>
                <a:latin typeface="Times New Roman" panose="02020603050405020304" pitchFamily="18" charset="0"/>
                <a:cs typeface="Times New Roman" panose="02020603050405020304" pitchFamily="18" charset="0"/>
              </a:rPr>
              <a:t>As high as 90% at diagnosis in children</a:t>
            </a:r>
          </a:p>
        </p:txBody>
      </p:sp>
    </p:spTree>
    <p:extLst>
      <p:ext uri="{BB962C8B-B14F-4D97-AF65-F5344CB8AC3E}">
        <p14:creationId xmlns:p14="http://schemas.microsoft.com/office/powerpoint/2010/main" val="86821183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B6B8979-C097-9F95-E269-B4ED7EABE8D0}"/>
              </a:ext>
            </a:extLst>
          </p:cNvPr>
          <p:cNvSpPr txBox="1"/>
          <p:nvPr/>
        </p:nvSpPr>
        <p:spPr>
          <a:xfrm>
            <a:off x="587141" y="950570"/>
            <a:ext cx="10876548" cy="4435830"/>
          </a:xfrm>
          <a:prstGeom prst="rect">
            <a:avLst/>
          </a:prstGeom>
          <a:noFill/>
        </p:spPr>
        <p:txBody>
          <a:bodyPr wrap="square">
            <a:spAutoFit/>
          </a:bodyPr>
          <a:lstStyle/>
          <a:p>
            <a:pPr algn="just">
              <a:lnSpc>
                <a:spcPct val="150000"/>
              </a:lnSpc>
            </a:pPr>
            <a:r>
              <a:rPr lang="en-US" sz="3200" b="0" i="0" u="none" strike="noStrike" baseline="0" dirty="0">
                <a:latin typeface="Times New Roman" panose="02020603050405020304" pitchFamily="18" charset="0"/>
                <a:cs typeface="Times New Roman" panose="02020603050405020304" pitchFamily="18" charset="0"/>
              </a:rPr>
              <a:t>When the oral route is chosen, Hb response should be monitored </a:t>
            </a:r>
            <a:r>
              <a:rPr lang="en-US" sz="3200" b="1" i="0" u="none" strike="noStrike" baseline="0" dirty="0">
                <a:latin typeface="Times New Roman" panose="02020603050405020304" pitchFamily="18" charset="0"/>
                <a:cs typeface="Times New Roman" panose="02020603050405020304" pitchFamily="18" charset="0"/>
              </a:rPr>
              <a:t>over the first 4 weeks </a:t>
            </a:r>
            <a:r>
              <a:rPr lang="en-US" sz="3200" b="0" i="0" u="none" strike="noStrike" baseline="0" dirty="0">
                <a:latin typeface="Times New Roman" panose="02020603050405020304" pitchFamily="18" charset="0"/>
                <a:cs typeface="Times New Roman" panose="02020603050405020304" pitchFamily="18" charset="0"/>
              </a:rPr>
              <a:t>after supplementation initiation.</a:t>
            </a:r>
          </a:p>
          <a:p>
            <a:pPr algn="just">
              <a:lnSpc>
                <a:spcPct val="150000"/>
              </a:lnSpc>
            </a:pPr>
            <a:r>
              <a:rPr lang="en-US" sz="3200" b="0" i="0" u="none" strike="noStrike" baseline="0" dirty="0">
                <a:latin typeface="Times New Roman" panose="02020603050405020304" pitchFamily="18" charset="0"/>
                <a:cs typeface="Times New Roman" panose="02020603050405020304" pitchFamily="18" charset="0"/>
              </a:rPr>
              <a:t> </a:t>
            </a:r>
          </a:p>
          <a:p>
            <a:pPr algn="just">
              <a:lnSpc>
                <a:spcPct val="150000"/>
              </a:lnSpc>
            </a:pPr>
            <a:r>
              <a:rPr lang="en-US" sz="3200" b="0" i="0" u="none" strike="noStrike" baseline="0" dirty="0">
                <a:latin typeface="Times New Roman" panose="02020603050405020304" pitchFamily="18" charset="0"/>
                <a:cs typeface="Times New Roman" panose="02020603050405020304" pitchFamily="18" charset="0"/>
              </a:rPr>
              <a:t>treatment should be continued for a </a:t>
            </a:r>
            <a:r>
              <a:rPr lang="en-US" sz="3200" i="0" u="none" strike="noStrike" baseline="0" dirty="0">
                <a:latin typeface="Times New Roman" panose="02020603050405020304" pitchFamily="18" charset="0"/>
                <a:cs typeface="Times New Roman" panose="02020603050405020304" pitchFamily="18" charset="0"/>
              </a:rPr>
              <a:t>period of </a:t>
            </a:r>
            <a:r>
              <a:rPr lang="en-US" sz="3200" b="1" i="0" u="none" strike="noStrike" baseline="0" dirty="0">
                <a:latin typeface="Times New Roman" panose="02020603050405020304" pitchFamily="18" charset="0"/>
                <a:cs typeface="Times New Roman" panose="02020603050405020304" pitchFamily="18" charset="0"/>
              </a:rPr>
              <a:t>approximately 3 months after normalization of Hb </a:t>
            </a:r>
            <a:r>
              <a:rPr lang="en-US" sz="3200" b="0" i="0" u="none" strike="noStrike" baseline="0" dirty="0">
                <a:latin typeface="Times New Roman" panose="02020603050405020304" pitchFamily="18" charset="0"/>
                <a:cs typeface="Times New Roman" panose="02020603050405020304" pitchFamily="18" charset="0"/>
              </a:rPr>
              <a:t>to ensure adequate repletion of body iron stores. </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3439743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B6B8979-C097-9F95-E269-B4ED7EABE8D0}"/>
              </a:ext>
            </a:extLst>
          </p:cNvPr>
          <p:cNvSpPr txBox="1"/>
          <p:nvPr/>
        </p:nvSpPr>
        <p:spPr>
          <a:xfrm>
            <a:off x="529390" y="661813"/>
            <a:ext cx="11290434" cy="3697166"/>
          </a:xfrm>
          <a:prstGeom prst="rect">
            <a:avLst/>
          </a:prstGeom>
          <a:noFill/>
        </p:spPr>
        <p:txBody>
          <a:bodyPr wrap="square">
            <a:spAutoFit/>
          </a:bodyPr>
          <a:lstStyle/>
          <a:p>
            <a:pPr algn="just">
              <a:lnSpc>
                <a:spcPct val="150000"/>
              </a:lnSpc>
            </a:pPr>
            <a:r>
              <a:rPr lang="en-US" sz="3200" b="0" i="0" u="none" strike="noStrike" baseline="0" dirty="0">
                <a:latin typeface="Times New Roman" panose="02020603050405020304" pitchFamily="18" charset="0"/>
                <a:cs typeface="Times New Roman" panose="02020603050405020304" pitchFamily="18" charset="0"/>
              </a:rPr>
              <a:t> </a:t>
            </a:r>
            <a:endParaRPr lang="en-US" sz="3200" dirty="0">
              <a:latin typeface="Times New Roman" panose="02020603050405020304" pitchFamily="18" charset="0"/>
              <a:cs typeface="Times New Roman" panose="02020603050405020304" pitchFamily="18" charset="0"/>
            </a:endParaRPr>
          </a:p>
          <a:p>
            <a:pPr algn="just">
              <a:lnSpc>
                <a:spcPct val="150000"/>
              </a:lnSpc>
            </a:pPr>
            <a:r>
              <a:rPr lang="en-US" sz="3200" b="0" i="0" u="none" strike="noStrike" baseline="0" dirty="0">
                <a:latin typeface="Times New Roman" panose="02020603050405020304" pitchFamily="18" charset="0"/>
                <a:cs typeface="Times New Roman" panose="02020603050405020304" pitchFamily="18" charset="0"/>
              </a:rPr>
              <a:t>Side effects from oral iron intake are </a:t>
            </a:r>
            <a:r>
              <a:rPr lang="en-US" sz="3200" b="1" i="0" u="none" strike="noStrike" baseline="0" dirty="0">
                <a:latin typeface="Times New Roman" panose="02020603050405020304" pitchFamily="18" charset="0"/>
                <a:cs typeface="Times New Roman" panose="02020603050405020304" pitchFamily="18" charset="0"/>
              </a:rPr>
              <a:t>dose dependent</a:t>
            </a:r>
            <a:r>
              <a:rPr lang="en-US" sz="3200" b="0" i="0" u="none" strike="noStrike" baseline="0" dirty="0">
                <a:latin typeface="Times New Roman" panose="02020603050405020304" pitchFamily="18" charset="0"/>
                <a:cs typeface="Times New Roman" panose="02020603050405020304" pitchFamily="18" charset="0"/>
              </a:rPr>
              <a:t>.</a:t>
            </a:r>
          </a:p>
          <a:p>
            <a:pPr algn="just">
              <a:lnSpc>
                <a:spcPct val="150000"/>
              </a:lnSpc>
            </a:pPr>
            <a:r>
              <a:rPr lang="en-US" sz="3200" b="0" i="0" u="none" strike="noStrike" baseline="0" dirty="0">
                <a:latin typeface="Times New Roman" panose="02020603050405020304" pitchFamily="18" charset="0"/>
                <a:cs typeface="Times New Roman" panose="02020603050405020304" pitchFamily="18" charset="0"/>
              </a:rPr>
              <a:t> absorption of iron from the gastrointestinal tract is limited, and unabsorbed iron is exposed to the </a:t>
            </a:r>
            <a:r>
              <a:rPr lang="en-US" sz="3200" b="0" i="0" u="none" strike="noStrike" baseline="0" dirty="0">
                <a:solidFill>
                  <a:srgbClr val="000000"/>
                </a:solidFill>
                <a:latin typeface="Times New Roman" panose="02020603050405020304" pitchFamily="18" charset="0"/>
                <a:cs typeface="Times New Roman" panose="02020603050405020304" pitchFamily="18" charset="0"/>
              </a:rPr>
              <a:t>ulcerated intestinal surface and may </a:t>
            </a:r>
            <a:r>
              <a:rPr lang="en-US" sz="3200" b="1" i="0" u="none" strike="noStrike" baseline="0" dirty="0">
                <a:solidFill>
                  <a:srgbClr val="000000"/>
                </a:solidFill>
                <a:latin typeface="Times New Roman" panose="02020603050405020304" pitchFamily="18" charset="0"/>
                <a:cs typeface="Times New Roman" panose="02020603050405020304" pitchFamily="18" charset="0"/>
              </a:rPr>
              <a:t>alter intestinal microbiota</a:t>
            </a:r>
            <a:r>
              <a:rPr lang="en-US" sz="3200" b="0" i="0" u="none" strike="noStrike" baseline="0" dirty="0">
                <a:solidFill>
                  <a:srgbClr val="000000"/>
                </a:solidFill>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402557864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98D093C-A0F2-2060-71F4-13A1F96353A4}"/>
              </a:ext>
            </a:extLst>
          </p:cNvPr>
          <p:cNvSpPr txBox="1"/>
          <p:nvPr/>
        </p:nvSpPr>
        <p:spPr>
          <a:xfrm>
            <a:off x="522972" y="300841"/>
            <a:ext cx="11146056" cy="5492145"/>
          </a:xfrm>
          <a:prstGeom prst="rect">
            <a:avLst/>
          </a:prstGeom>
          <a:noFill/>
        </p:spPr>
        <p:txBody>
          <a:bodyPr wrap="square">
            <a:spAutoFit/>
          </a:bodyPr>
          <a:lstStyle/>
          <a:p>
            <a:pPr algn="just">
              <a:lnSpc>
                <a:spcPct val="150000"/>
              </a:lnSpc>
            </a:pPr>
            <a:r>
              <a:rPr lang="en-US" sz="3400" b="0" i="0" u="none" strike="noStrike" baseline="0" dirty="0">
                <a:solidFill>
                  <a:srgbClr val="000000"/>
                </a:solidFill>
                <a:latin typeface="Times New Roman" panose="02020603050405020304" pitchFamily="18" charset="0"/>
                <a:cs typeface="Times New Roman" panose="02020603050405020304" pitchFamily="18" charset="0"/>
              </a:rPr>
              <a:t>Oral iron is known to increase hepcidin response, which may persist for 24 hours [but subsides by 48 hours]. </a:t>
            </a:r>
          </a:p>
          <a:p>
            <a:pPr algn="just">
              <a:lnSpc>
                <a:spcPct val="150000"/>
              </a:lnSpc>
            </a:pPr>
            <a:endParaRPr lang="en-US" sz="3400" dirty="0">
              <a:solidFill>
                <a:srgbClr val="000000"/>
              </a:solidFill>
              <a:latin typeface="Times New Roman" panose="02020603050405020304" pitchFamily="18" charset="0"/>
              <a:cs typeface="Times New Roman" panose="02020603050405020304" pitchFamily="18" charset="0"/>
            </a:endParaRPr>
          </a:p>
          <a:p>
            <a:pPr algn="just">
              <a:lnSpc>
                <a:spcPct val="150000"/>
              </a:lnSpc>
            </a:pPr>
            <a:r>
              <a:rPr lang="en-US" sz="3400" b="0" i="0" u="none" strike="noStrike" baseline="0" dirty="0">
                <a:solidFill>
                  <a:srgbClr val="000000"/>
                </a:solidFill>
                <a:latin typeface="Times New Roman" panose="02020603050405020304" pitchFamily="18" charset="0"/>
                <a:cs typeface="Times New Roman" panose="02020603050405020304" pitchFamily="18" charset="0"/>
              </a:rPr>
              <a:t>Accordingly, there is some evidence to suggest one supplement of 60–120 mg iron given as ferrous salt as a single morning dose on alternate days to maximize absorption and minimize side effects. </a:t>
            </a:r>
          </a:p>
        </p:txBody>
      </p:sp>
    </p:spTree>
    <p:extLst>
      <p:ext uri="{BB962C8B-B14F-4D97-AF65-F5344CB8AC3E}">
        <p14:creationId xmlns:p14="http://schemas.microsoft.com/office/powerpoint/2010/main" val="379436142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98D093C-A0F2-2060-71F4-13A1F96353A4}"/>
              </a:ext>
            </a:extLst>
          </p:cNvPr>
          <p:cNvSpPr txBox="1"/>
          <p:nvPr/>
        </p:nvSpPr>
        <p:spPr>
          <a:xfrm>
            <a:off x="522972" y="300841"/>
            <a:ext cx="11146056" cy="4707314"/>
          </a:xfrm>
          <a:prstGeom prst="rect">
            <a:avLst/>
          </a:prstGeom>
          <a:noFill/>
        </p:spPr>
        <p:txBody>
          <a:bodyPr wrap="square">
            <a:spAutoFit/>
          </a:bodyPr>
          <a:lstStyle/>
          <a:p>
            <a:pPr algn="just">
              <a:lnSpc>
                <a:spcPct val="150000"/>
              </a:lnSpc>
            </a:pPr>
            <a:r>
              <a:rPr lang="en-US" sz="3400" b="0" i="0" u="none" strike="noStrike" baseline="0" dirty="0">
                <a:solidFill>
                  <a:srgbClr val="000000"/>
                </a:solidFill>
                <a:latin typeface="Times New Roman" panose="02020603050405020304" pitchFamily="18" charset="0"/>
                <a:cs typeface="Times New Roman" panose="02020603050405020304" pitchFamily="18" charset="0"/>
              </a:rPr>
              <a:t> </a:t>
            </a:r>
          </a:p>
          <a:p>
            <a:pPr algn="just">
              <a:lnSpc>
                <a:spcPct val="150000"/>
              </a:lnSpc>
            </a:pPr>
            <a:endParaRPr lang="en-US" sz="3400" dirty="0">
              <a:solidFill>
                <a:srgbClr val="000000"/>
              </a:solidFill>
              <a:latin typeface="Times New Roman" panose="02020603050405020304" pitchFamily="18" charset="0"/>
              <a:cs typeface="Times New Roman" panose="02020603050405020304" pitchFamily="18" charset="0"/>
            </a:endParaRPr>
          </a:p>
          <a:p>
            <a:pPr algn="just">
              <a:lnSpc>
                <a:spcPct val="150000"/>
              </a:lnSpc>
            </a:pPr>
            <a:r>
              <a:rPr lang="en-US" sz="3400" b="0" i="0" u="none" strike="noStrike" baseline="0" dirty="0">
                <a:solidFill>
                  <a:srgbClr val="000000"/>
                </a:solidFill>
                <a:latin typeface="Times New Roman" panose="02020603050405020304" pitchFamily="18" charset="0"/>
                <a:cs typeface="Times New Roman" panose="02020603050405020304" pitchFamily="18" charset="0"/>
              </a:rPr>
              <a:t>Most studies on oral iron included patients treated with ferrous sulfate.</a:t>
            </a:r>
          </a:p>
          <a:p>
            <a:pPr algn="just">
              <a:lnSpc>
                <a:spcPct val="150000"/>
              </a:lnSpc>
            </a:pPr>
            <a:r>
              <a:rPr lang="en-US" sz="3400" b="0" i="0" u="none" strike="noStrike" baseline="0" dirty="0">
                <a:solidFill>
                  <a:srgbClr val="000000"/>
                </a:solidFill>
                <a:latin typeface="Times New Roman" panose="02020603050405020304" pitchFamily="18" charset="0"/>
                <a:cs typeface="Times New Roman" panose="02020603050405020304" pitchFamily="18" charset="0"/>
              </a:rPr>
              <a:t>studies of novel ferric formulations [such as ferric maltol] indicate satisfactory effectiveness with improved tolerance. </a:t>
            </a:r>
          </a:p>
        </p:txBody>
      </p:sp>
    </p:spTree>
    <p:extLst>
      <p:ext uri="{BB962C8B-B14F-4D97-AF65-F5344CB8AC3E}">
        <p14:creationId xmlns:p14="http://schemas.microsoft.com/office/powerpoint/2010/main" val="93232644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69C16790-2B4A-B5FC-7660-96162F550320}"/>
              </a:ext>
            </a:extLst>
          </p:cNvPr>
          <p:cNvPicPr>
            <a:picLocks noChangeAspect="1"/>
          </p:cNvPicPr>
          <p:nvPr/>
        </p:nvPicPr>
        <p:blipFill>
          <a:blip r:embed="rId2"/>
          <a:stretch>
            <a:fillRect/>
          </a:stretch>
        </p:blipFill>
        <p:spPr>
          <a:xfrm>
            <a:off x="298383" y="375385"/>
            <a:ext cx="11540691" cy="5938788"/>
          </a:xfrm>
          <a:prstGeom prst="rect">
            <a:avLst/>
          </a:prstGeom>
        </p:spPr>
      </p:pic>
    </p:spTree>
    <p:extLst>
      <p:ext uri="{BB962C8B-B14F-4D97-AF65-F5344CB8AC3E}">
        <p14:creationId xmlns:p14="http://schemas.microsoft.com/office/powerpoint/2010/main" val="141096582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68CFB21-E2B3-1055-BC6C-4A5B48DA4A96}"/>
              </a:ext>
            </a:extLst>
          </p:cNvPr>
          <p:cNvSpPr txBox="1"/>
          <p:nvPr/>
        </p:nvSpPr>
        <p:spPr>
          <a:xfrm>
            <a:off x="654517" y="462013"/>
            <a:ext cx="10934299" cy="5174493"/>
          </a:xfrm>
          <a:prstGeom prst="rect">
            <a:avLst/>
          </a:prstGeom>
          <a:noFill/>
        </p:spPr>
        <p:txBody>
          <a:bodyPr wrap="square">
            <a:spAutoFit/>
          </a:bodyPr>
          <a:lstStyle/>
          <a:p>
            <a:pPr algn="just">
              <a:lnSpc>
                <a:spcPct val="150000"/>
              </a:lnSpc>
            </a:pPr>
            <a:r>
              <a:rPr lang="en-US" sz="3200" b="1" i="0" u="none" strike="noStrike" baseline="0" dirty="0">
                <a:solidFill>
                  <a:srgbClr val="000000"/>
                </a:solidFill>
                <a:latin typeface="Times New Roman" panose="02020603050405020304" pitchFamily="18" charset="0"/>
                <a:cs typeface="Times New Roman" panose="02020603050405020304" pitchFamily="18" charset="0"/>
              </a:rPr>
              <a:t>Monitoring treatment response  </a:t>
            </a:r>
          </a:p>
          <a:p>
            <a:pPr algn="just">
              <a:lnSpc>
                <a:spcPct val="150000"/>
              </a:lnSpc>
            </a:pPr>
            <a:endParaRPr lang="en-US" sz="3200" i="0" u="none" strike="noStrike" baseline="0" dirty="0">
              <a:solidFill>
                <a:srgbClr val="000000"/>
              </a:solidFill>
              <a:latin typeface="Times New Roman" panose="02020603050405020304" pitchFamily="18" charset="0"/>
              <a:cs typeface="Times New Roman" panose="02020603050405020304" pitchFamily="18" charset="0"/>
            </a:endParaRPr>
          </a:p>
          <a:p>
            <a:pPr algn="just">
              <a:lnSpc>
                <a:spcPct val="150000"/>
              </a:lnSpc>
            </a:pPr>
            <a:r>
              <a:rPr lang="en-US" sz="3200" i="0" u="none" strike="noStrike" baseline="0" dirty="0">
                <a:solidFill>
                  <a:srgbClr val="000000"/>
                </a:solidFill>
                <a:latin typeface="Times New Roman" panose="02020603050405020304" pitchFamily="18" charset="0"/>
                <a:cs typeface="Times New Roman" panose="02020603050405020304" pitchFamily="18" charset="0"/>
              </a:rPr>
              <a:t>Following treatment for IDA:</a:t>
            </a:r>
          </a:p>
          <a:p>
            <a:pPr algn="just">
              <a:lnSpc>
                <a:spcPct val="150000"/>
              </a:lnSpc>
            </a:pPr>
            <a:r>
              <a:rPr lang="en-US" sz="3200" dirty="0">
                <a:solidFill>
                  <a:srgbClr val="000000"/>
                </a:solidFill>
                <a:latin typeface="Times New Roman" panose="02020603050405020304" pitchFamily="18" charset="0"/>
                <a:cs typeface="Times New Roman" panose="02020603050405020304" pitchFamily="18" charset="0"/>
              </a:rPr>
              <a:t>	Hb</a:t>
            </a:r>
            <a:r>
              <a:rPr lang="en-US" sz="3200" i="0" u="none" strike="noStrike" baseline="0" dirty="0">
                <a:solidFill>
                  <a:srgbClr val="000000"/>
                </a:solidFill>
                <a:latin typeface="Times New Roman" panose="02020603050405020304" pitchFamily="18" charset="0"/>
                <a:cs typeface="Times New Roman" panose="02020603050405020304" pitchFamily="18" charset="0"/>
              </a:rPr>
              <a:t> and ferritin should be monitored every 3–6 months for 	at least a year after deficiency restoration and every 6–12 	months thereafter. </a:t>
            </a:r>
          </a:p>
          <a:p>
            <a:pPr algn="just">
              <a:lnSpc>
                <a:spcPct val="150000"/>
              </a:lnSpc>
            </a:pPr>
            <a:endParaRPr lang="en-US" sz="3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3639137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68CFB21-E2B3-1055-BC6C-4A5B48DA4A96}"/>
              </a:ext>
            </a:extLst>
          </p:cNvPr>
          <p:cNvSpPr txBox="1"/>
          <p:nvPr/>
        </p:nvSpPr>
        <p:spPr>
          <a:xfrm>
            <a:off x="567891" y="770021"/>
            <a:ext cx="10318282" cy="5174493"/>
          </a:xfrm>
          <a:prstGeom prst="rect">
            <a:avLst/>
          </a:prstGeom>
          <a:noFill/>
        </p:spPr>
        <p:txBody>
          <a:bodyPr wrap="square">
            <a:spAutoFit/>
          </a:bodyPr>
          <a:lstStyle/>
          <a:p>
            <a:pPr algn="just">
              <a:lnSpc>
                <a:spcPct val="150000"/>
              </a:lnSpc>
            </a:pPr>
            <a:r>
              <a:rPr lang="en-US" sz="3200" b="1" i="0" u="none" strike="noStrike" baseline="0" dirty="0">
                <a:solidFill>
                  <a:srgbClr val="000000"/>
                </a:solidFill>
                <a:latin typeface="Times New Roman" panose="02020603050405020304" pitchFamily="18" charset="0"/>
                <a:cs typeface="Times New Roman" panose="02020603050405020304" pitchFamily="18" charset="0"/>
              </a:rPr>
              <a:t>Monitoring treatment response  </a:t>
            </a:r>
          </a:p>
          <a:p>
            <a:pPr algn="just">
              <a:lnSpc>
                <a:spcPct val="150000"/>
              </a:lnSpc>
            </a:pPr>
            <a:endParaRPr lang="en-US" sz="3200" dirty="0">
              <a:solidFill>
                <a:srgbClr val="000000"/>
              </a:solidFill>
              <a:latin typeface="Times New Roman" panose="02020603050405020304" pitchFamily="18" charset="0"/>
              <a:cs typeface="Times New Roman" panose="02020603050405020304" pitchFamily="18" charset="0"/>
            </a:endParaRPr>
          </a:p>
          <a:p>
            <a:pPr algn="just">
              <a:lnSpc>
                <a:spcPct val="150000"/>
              </a:lnSpc>
            </a:pPr>
            <a:r>
              <a:rPr lang="en-US" sz="3200" b="1" i="0" u="none" strike="noStrike" baseline="0" dirty="0">
                <a:solidFill>
                  <a:srgbClr val="FF0000"/>
                </a:solidFill>
                <a:latin typeface="Times New Roman" panose="02020603050405020304" pitchFamily="18" charset="0"/>
                <a:cs typeface="Times New Roman" panose="02020603050405020304" pitchFamily="18" charset="0"/>
              </a:rPr>
              <a:t>Re-treatment</a:t>
            </a:r>
            <a:r>
              <a:rPr lang="en-US" sz="3200" i="0" u="none" strike="noStrike" baseline="0" dirty="0">
                <a:solidFill>
                  <a:srgbClr val="000000"/>
                </a:solidFill>
                <a:latin typeface="Times New Roman" panose="02020603050405020304" pitchFamily="18" charset="0"/>
                <a:cs typeface="Times New Roman" panose="02020603050405020304" pitchFamily="18" charset="0"/>
              </a:rPr>
              <a:t> is recommended when </a:t>
            </a:r>
            <a:r>
              <a:rPr lang="en-US" sz="3200" i="0" u="none" strike="noStrike" baseline="0" dirty="0">
                <a:solidFill>
                  <a:srgbClr val="FF0000"/>
                </a:solidFill>
                <a:latin typeface="Times New Roman" panose="02020603050405020304" pitchFamily="18" charset="0"/>
                <a:cs typeface="Times New Roman" panose="02020603050405020304" pitchFamily="18" charset="0"/>
              </a:rPr>
              <a:t>ferritin drops &lt;100 </a:t>
            </a:r>
            <a:r>
              <a:rPr lang="en-US" sz="3200" i="0" u="none" strike="noStrike" baseline="0" dirty="0" err="1">
                <a:solidFill>
                  <a:srgbClr val="FF0000"/>
                </a:solidFill>
                <a:latin typeface="Times New Roman" panose="02020603050405020304" pitchFamily="18" charset="0"/>
                <a:cs typeface="Times New Roman" panose="02020603050405020304" pitchFamily="18" charset="0"/>
              </a:rPr>
              <a:t>μg</a:t>
            </a:r>
            <a:r>
              <a:rPr lang="en-US" sz="3200" i="0" u="none" strike="noStrike" baseline="0" dirty="0">
                <a:solidFill>
                  <a:srgbClr val="FF0000"/>
                </a:solidFill>
                <a:latin typeface="Times New Roman" panose="02020603050405020304" pitchFamily="18" charset="0"/>
                <a:cs typeface="Times New Roman" panose="02020603050405020304" pitchFamily="18" charset="0"/>
              </a:rPr>
              <a:t>/L </a:t>
            </a:r>
            <a:r>
              <a:rPr lang="en-US" sz="3200" i="0" u="none" strike="noStrike" baseline="0" dirty="0">
                <a:solidFill>
                  <a:srgbClr val="000000"/>
                </a:solidFill>
                <a:latin typeface="Times New Roman" panose="02020603050405020304" pitchFamily="18" charset="0"/>
                <a:cs typeface="Times New Roman" panose="02020603050405020304" pitchFamily="18" charset="0"/>
              </a:rPr>
              <a:t>or </a:t>
            </a:r>
            <a:r>
              <a:rPr lang="en-US" sz="3200" i="0" u="none" strike="noStrike" baseline="0" dirty="0">
                <a:solidFill>
                  <a:srgbClr val="FF0000"/>
                </a:solidFill>
                <a:latin typeface="Times New Roman" panose="02020603050405020304" pitchFamily="18" charset="0"/>
                <a:cs typeface="Times New Roman" panose="02020603050405020304" pitchFamily="18" charset="0"/>
              </a:rPr>
              <a:t>hemoglobin &lt;12 or 13 g/dL </a:t>
            </a:r>
            <a:r>
              <a:rPr lang="en-US" sz="3200" i="0" u="none" strike="noStrike" baseline="0" dirty="0">
                <a:solidFill>
                  <a:srgbClr val="000000"/>
                </a:solidFill>
                <a:latin typeface="Times New Roman" panose="02020603050405020304" pitchFamily="18" charset="0"/>
                <a:cs typeface="Times New Roman" panose="02020603050405020304" pitchFamily="18" charset="0"/>
              </a:rPr>
              <a:t>[depending on gender]. </a:t>
            </a:r>
          </a:p>
          <a:p>
            <a:pPr algn="just">
              <a:lnSpc>
                <a:spcPct val="150000"/>
              </a:lnSpc>
            </a:pPr>
            <a:endParaRPr lang="en-US" sz="3200" dirty="0">
              <a:solidFill>
                <a:srgbClr val="000000"/>
              </a:solidFill>
              <a:latin typeface="Times New Roman" panose="02020603050405020304" pitchFamily="18" charset="0"/>
              <a:cs typeface="Times New Roman" panose="02020603050405020304" pitchFamily="18" charset="0"/>
            </a:endParaRPr>
          </a:p>
          <a:p>
            <a:pPr algn="just">
              <a:lnSpc>
                <a:spcPct val="150000"/>
              </a:lnSpc>
            </a:pPr>
            <a:r>
              <a:rPr lang="en-US" sz="3200" i="0" u="none" strike="noStrike" baseline="0" dirty="0">
                <a:solidFill>
                  <a:srgbClr val="000000"/>
                </a:solidFill>
                <a:latin typeface="Times New Roman" panose="02020603050405020304" pitchFamily="18" charset="0"/>
                <a:cs typeface="Times New Roman" panose="02020603050405020304" pitchFamily="18" charset="0"/>
              </a:rPr>
              <a:t>The goal of preventive treatment is to maintain </a:t>
            </a:r>
            <a:r>
              <a:rPr lang="en-US" sz="3200" i="0" u="none" strike="noStrike" baseline="0" dirty="0" err="1">
                <a:solidFill>
                  <a:srgbClr val="000000"/>
                </a:solidFill>
                <a:latin typeface="Times New Roman" panose="02020603050405020304" pitchFamily="18" charset="0"/>
                <a:cs typeface="Times New Roman" panose="02020603050405020304" pitchFamily="18" charset="0"/>
              </a:rPr>
              <a:t>haemoglobin</a:t>
            </a:r>
            <a:r>
              <a:rPr lang="en-US" sz="3200" i="0" u="none" strike="noStrike" baseline="0" dirty="0">
                <a:solidFill>
                  <a:srgbClr val="000000"/>
                </a:solidFill>
                <a:latin typeface="Times New Roman" panose="02020603050405020304" pitchFamily="18" charset="0"/>
                <a:cs typeface="Times New Roman" panose="02020603050405020304" pitchFamily="18" charset="0"/>
              </a:rPr>
              <a:t> and serum ferritin levels within the normal range </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7530419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92AEF5C-7E93-106F-DEBE-9766A192C74B}"/>
              </a:ext>
            </a:extLst>
          </p:cNvPr>
          <p:cNvSpPr txBox="1"/>
          <p:nvPr/>
        </p:nvSpPr>
        <p:spPr>
          <a:xfrm>
            <a:off x="423512" y="428178"/>
            <a:ext cx="10607040" cy="6001643"/>
          </a:xfrm>
          <a:prstGeom prst="rect">
            <a:avLst/>
          </a:prstGeom>
          <a:noFill/>
        </p:spPr>
        <p:txBody>
          <a:bodyPr wrap="square">
            <a:spAutoFit/>
          </a:bodyPr>
          <a:lstStyle/>
          <a:p>
            <a:pPr algn="just"/>
            <a:r>
              <a:rPr lang="en-US" sz="3200" b="0" i="0" u="none" strike="noStrike" baseline="0" dirty="0">
                <a:solidFill>
                  <a:srgbClr val="000000"/>
                </a:solidFill>
                <a:latin typeface="Times New Roman" panose="02020603050405020304" pitchFamily="18" charset="0"/>
                <a:cs typeface="Times New Roman" panose="02020603050405020304" pitchFamily="18" charset="0"/>
              </a:rPr>
              <a:t>After effective iron replenishment, anemia recurs rapidly, typically by 50% within 10 months. </a:t>
            </a:r>
          </a:p>
          <a:p>
            <a:pPr algn="just"/>
            <a:endParaRPr lang="en-US" sz="3200" dirty="0">
              <a:solidFill>
                <a:srgbClr val="000000"/>
              </a:solidFill>
              <a:latin typeface="Times New Roman" panose="02020603050405020304" pitchFamily="18" charset="0"/>
              <a:cs typeface="Times New Roman" panose="02020603050405020304" pitchFamily="18" charset="0"/>
            </a:endParaRPr>
          </a:p>
          <a:p>
            <a:pPr algn="just"/>
            <a:r>
              <a:rPr lang="en-US" sz="3200" b="0" i="0" u="none" strike="noStrike" baseline="0" dirty="0">
                <a:solidFill>
                  <a:srgbClr val="FF0000"/>
                </a:solidFill>
                <a:latin typeface="Times New Roman" panose="02020603050405020304" pitchFamily="18" charset="0"/>
                <a:cs typeface="Times New Roman" panose="02020603050405020304" pitchFamily="18" charset="0"/>
              </a:rPr>
              <a:t>Anemia seems to recur frequently and rapidly after intravenous iron therapy. </a:t>
            </a:r>
          </a:p>
          <a:p>
            <a:pPr algn="just"/>
            <a:endParaRPr lang="en-US" sz="3200" dirty="0">
              <a:solidFill>
                <a:srgbClr val="000000"/>
              </a:solidFill>
              <a:latin typeface="Times New Roman" panose="02020603050405020304" pitchFamily="18" charset="0"/>
              <a:cs typeface="Times New Roman" panose="02020603050405020304" pitchFamily="18" charset="0"/>
            </a:endParaRPr>
          </a:p>
          <a:p>
            <a:pPr algn="just"/>
            <a:r>
              <a:rPr lang="en-US" sz="3200" b="0" i="0" u="none" strike="noStrike" baseline="0" dirty="0">
                <a:solidFill>
                  <a:srgbClr val="000000"/>
                </a:solidFill>
                <a:latin typeface="Times New Roman" panose="02020603050405020304" pitchFamily="18" charset="0"/>
                <a:cs typeface="Times New Roman" panose="02020603050405020304" pitchFamily="18" charset="0"/>
              </a:rPr>
              <a:t>The speed of recurrence relates to the size of post-treatment iron stores [as reflected by serum ferritin]. </a:t>
            </a:r>
          </a:p>
          <a:p>
            <a:pPr algn="just"/>
            <a:endParaRPr lang="en-US" sz="3200" dirty="0">
              <a:solidFill>
                <a:srgbClr val="000000"/>
              </a:solidFill>
              <a:latin typeface="Times New Roman" panose="02020603050405020304" pitchFamily="18" charset="0"/>
              <a:cs typeface="Times New Roman" panose="02020603050405020304" pitchFamily="18" charset="0"/>
            </a:endParaRPr>
          </a:p>
          <a:p>
            <a:pPr algn="just"/>
            <a:r>
              <a:rPr lang="en-US" sz="3200" b="0" i="0" u="none" strike="noStrike" baseline="0" dirty="0">
                <a:solidFill>
                  <a:srgbClr val="000000"/>
                </a:solidFill>
                <a:latin typeface="Times New Roman" panose="02020603050405020304" pitchFamily="18" charset="0"/>
                <a:cs typeface="Times New Roman" panose="02020603050405020304" pitchFamily="18" charset="0"/>
              </a:rPr>
              <a:t>Cost analysis favors a proactive approach to anemia management in patients with </a:t>
            </a:r>
            <a:r>
              <a:rPr lang="en-US" sz="3200" b="0" i="0" u="none" strike="noStrike" baseline="0" dirty="0">
                <a:solidFill>
                  <a:srgbClr val="FF0000"/>
                </a:solidFill>
                <a:latin typeface="Times New Roman" panose="02020603050405020304" pitchFamily="18" charset="0"/>
                <a:cs typeface="Times New Roman" panose="02020603050405020304" pitchFamily="18" charset="0"/>
              </a:rPr>
              <a:t>prior IDA, with the ferritin cut of off 100μg/L</a:t>
            </a:r>
            <a:r>
              <a:rPr lang="en-US" sz="3200" b="0" i="0" u="none" strike="noStrike" baseline="0" dirty="0">
                <a:solidFill>
                  <a:srgbClr val="000000"/>
                </a:solidFill>
                <a:latin typeface="Times New Roman" panose="02020603050405020304" pitchFamily="18" charset="0"/>
                <a:cs typeface="Times New Roman" panose="02020603050405020304" pitchFamily="18" charset="0"/>
              </a:rPr>
              <a:t> an appropriate target in active disease. </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1459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2239778-9A55-B84B-274F-51DFAD642102}"/>
              </a:ext>
            </a:extLst>
          </p:cNvPr>
          <p:cNvSpPr txBox="1"/>
          <p:nvPr/>
        </p:nvSpPr>
        <p:spPr>
          <a:xfrm>
            <a:off x="643288" y="150177"/>
            <a:ext cx="10905423" cy="4435830"/>
          </a:xfrm>
          <a:prstGeom prst="rect">
            <a:avLst/>
          </a:prstGeom>
          <a:noFill/>
        </p:spPr>
        <p:txBody>
          <a:bodyPr wrap="square">
            <a:spAutoFit/>
          </a:bodyPr>
          <a:lstStyle/>
          <a:p>
            <a:pPr algn="just">
              <a:lnSpc>
                <a:spcPct val="150000"/>
              </a:lnSpc>
            </a:pPr>
            <a:endParaRPr lang="en-US" sz="3200" i="0" u="none" strike="noStrike" baseline="0" dirty="0">
              <a:solidFill>
                <a:srgbClr val="000000"/>
              </a:solidFill>
              <a:latin typeface="Times New Roman" panose="02020603050405020304" pitchFamily="18" charset="0"/>
              <a:cs typeface="Times New Roman" panose="02020603050405020304" pitchFamily="18" charset="0"/>
            </a:endParaRPr>
          </a:p>
          <a:p>
            <a:pPr algn="just">
              <a:lnSpc>
                <a:spcPct val="150000"/>
              </a:lnSpc>
            </a:pPr>
            <a:r>
              <a:rPr lang="en-US" sz="3200" b="1" i="0" u="none" strike="noStrike" baseline="0" dirty="0">
                <a:solidFill>
                  <a:schemeClr val="accent1"/>
                </a:solidFill>
                <a:latin typeface="Times New Roman" panose="02020603050405020304" pitchFamily="18" charset="0"/>
                <a:cs typeface="Times New Roman" panose="02020603050405020304" pitchFamily="18" charset="0"/>
              </a:rPr>
              <a:t>Erythropoiesis-stimulating agents</a:t>
            </a:r>
          </a:p>
          <a:p>
            <a:pPr algn="just">
              <a:lnSpc>
                <a:spcPct val="150000"/>
              </a:lnSpc>
            </a:pPr>
            <a:r>
              <a:rPr lang="en-US" sz="3200" i="0" u="none" strike="noStrike" baseline="0" dirty="0">
                <a:solidFill>
                  <a:srgbClr val="000000"/>
                </a:solidFill>
                <a:latin typeface="Times New Roman" panose="02020603050405020304" pitchFamily="18" charset="0"/>
                <a:cs typeface="Times New Roman" panose="02020603050405020304" pitchFamily="18" charset="0"/>
              </a:rPr>
              <a:t> </a:t>
            </a:r>
          </a:p>
          <a:p>
            <a:pPr algn="just">
              <a:lnSpc>
                <a:spcPct val="150000"/>
              </a:lnSpc>
            </a:pPr>
            <a:r>
              <a:rPr lang="en-US" sz="3200" i="0" u="none" strike="noStrike" baseline="0" dirty="0">
                <a:solidFill>
                  <a:srgbClr val="000000"/>
                </a:solidFill>
                <a:latin typeface="Times New Roman" panose="02020603050405020304" pitchFamily="18" charset="0"/>
                <a:cs typeface="Times New Roman" panose="02020603050405020304" pitchFamily="18" charset="0"/>
              </a:rPr>
              <a:t>Erythropoietin Stimulating Agents can be considered in patients with </a:t>
            </a:r>
            <a:r>
              <a:rPr lang="en-US" sz="3200" b="1" i="0" u="none" strike="noStrike" baseline="0" dirty="0">
                <a:solidFill>
                  <a:srgbClr val="000000"/>
                </a:solidFill>
                <a:latin typeface="Times New Roman" panose="02020603050405020304" pitchFamily="18" charset="0"/>
                <a:cs typeface="Times New Roman" panose="02020603050405020304" pitchFamily="18" charset="0"/>
              </a:rPr>
              <a:t>inadequate response to IV iron </a:t>
            </a:r>
            <a:r>
              <a:rPr lang="en-US" sz="3200" i="0" u="none" strike="noStrike" baseline="0" dirty="0">
                <a:solidFill>
                  <a:srgbClr val="000000"/>
                </a:solidFill>
                <a:latin typeface="Times New Roman" panose="02020603050405020304" pitchFamily="18" charset="0"/>
                <a:cs typeface="Times New Roman" panose="02020603050405020304" pitchFamily="18" charset="0"/>
              </a:rPr>
              <a:t>with a target </a:t>
            </a:r>
            <a:r>
              <a:rPr lang="en-US" sz="3200" b="1" i="0" u="none" strike="noStrike" baseline="0" dirty="0">
                <a:solidFill>
                  <a:srgbClr val="000000"/>
                </a:solidFill>
                <a:latin typeface="Times New Roman" panose="02020603050405020304" pitchFamily="18" charset="0"/>
                <a:cs typeface="Times New Roman" panose="02020603050405020304" pitchFamily="18" charset="0"/>
              </a:rPr>
              <a:t>Hb&lt; 12 g/dL </a:t>
            </a:r>
            <a:r>
              <a:rPr lang="en-US" sz="3200" i="0" u="none" strike="noStrike" baseline="0" dirty="0">
                <a:solidFill>
                  <a:srgbClr val="000000"/>
                </a:solidFill>
                <a:latin typeface="Times New Roman" panose="02020603050405020304" pitchFamily="18" charset="0"/>
                <a:cs typeface="Times New Roman" panose="02020603050405020304" pitchFamily="18" charset="0"/>
              </a:rPr>
              <a:t>provided that IBD-related therapy has been optimized </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3409801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C3C1CD2-9073-4F1D-18A0-AA26D7BB09FE}"/>
              </a:ext>
            </a:extLst>
          </p:cNvPr>
          <p:cNvSpPr txBox="1"/>
          <p:nvPr/>
        </p:nvSpPr>
        <p:spPr>
          <a:xfrm>
            <a:off x="529389" y="715818"/>
            <a:ext cx="10943924" cy="6001643"/>
          </a:xfrm>
          <a:prstGeom prst="rect">
            <a:avLst/>
          </a:prstGeom>
          <a:noFill/>
        </p:spPr>
        <p:txBody>
          <a:bodyPr wrap="square">
            <a:spAutoFit/>
          </a:bodyPr>
          <a:lstStyle/>
          <a:p>
            <a:pPr algn="just"/>
            <a:r>
              <a:rPr lang="en-US" sz="3200" b="0" i="0" u="none" strike="noStrike" baseline="0" dirty="0">
                <a:solidFill>
                  <a:srgbClr val="000000"/>
                </a:solidFill>
                <a:latin typeface="Times New Roman" panose="02020603050405020304" pitchFamily="18" charset="0"/>
                <a:cs typeface="Times New Roman" panose="02020603050405020304" pitchFamily="18" charset="0"/>
              </a:rPr>
              <a:t>Systemic inflammation exerts:</a:t>
            </a:r>
          </a:p>
          <a:p>
            <a:pPr algn="just"/>
            <a:r>
              <a:rPr lang="en-US" sz="3200" b="0" i="0" u="none" strike="noStrike" baseline="0" dirty="0">
                <a:solidFill>
                  <a:srgbClr val="000000"/>
                </a:solidFill>
                <a:latin typeface="Times New Roman" panose="02020603050405020304" pitchFamily="18" charset="0"/>
                <a:cs typeface="Times New Roman" panose="02020603050405020304" pitchFamily="18" charset="0"/>
              </a:rPr>
              <a:t>		</a:t>
            </a:r>
          </a:p>
          <a:p>
            <a:pPr marL="457200" indent="-457200" algn="just">
              <a:buFont typeface="Arial" panose="020B0604020202020204" pitchFamily="34" charset="0"/>
              <a:buChar char="•"/>
            </a:pPr>
            <a:r>
              <a:rPr lang="en-US" sz="3200" b="0" i="0" u="none" strike="noStrike" baseline="0" dirty="0">
                <a:solidFill>
                  <a:srgbClr val="000000"/>
                </a:solidFill>
                <a:latin typeface="Times New Roman" panose="02020603050405020304" pitchFamily="18" charset="0"/>
                <a:cs typeface="Times New Roman" panose="02020603050405020304" pitchFamily="18" charset="0"/>
              </a:rPr>
              <a:t>inhibitory effect on erythropoietin response to anemia</a:t>
            </a:r>
          </a:p>
          <a:p>
            <a:pPr marL="457200" indent="-457200" algn="just">
              <a:buFont typeface="Arial" panose="020B0604020202020204" pitchFamily="34" charset="0"/>
              <a:buChar char="•"/>
            </a:pPr>
            <a:r>
              <a:rPr lang="en-US" sz="3200" b="0" i="0" u="none" strike="noStrike" baseline="0" dirty="0">
                <a:solidFill>
                  <a:srgbClr val="000000"/>
                </a:solidFill>
                <a:latin typeface="Times New Roman" panose="02020603050405020304" pitchFamily="18" charset="0"/>
                <a:cs typeface="Times New Roman" panose="02020603050405020304" pitchFamily="18" charset="0"/>
              </a:rPr>
              <a:t>direct inhibition on erythropoietic activity in the bone marrow</a:t>
            </a:r>
          </a:p>
          <a:p>
            <a:pPr marL="457200" indent="-457200" algn="just">
              <a:buFont typeface="Arial" panose="020B0604020202020204" pitchFamily="34" charset="0"/>
              <a:buChar char="•"/>
            </a:pPr>
            <a:r>
              <a:rPr lang="en-US" sz="3200" b="0" i="0" u="none" strike="noStrike" baseline="0" dirty="0">
                <a:solidFill>
                  <a:srgbClr val="000000"/>
                </a:solidFill>
                <a:latin typeface="Times New Roman" panose="02020603050405020304" pitchFamily="18" charset="0"/>
                <a:cs typeface="Times New Roman" panose="02020603050405020304" pitchFamily="18" charset="0"/>
              </a:rPr>
              <a:t>reduce erythropoietin production and inhibit erythropoiesis</a:t>
            </a:r>
          </a:p>
          <a:p>
            <a:pPr algn="just"/>
            <a:endParaRPr lang="en-US" sz="3200" dirty="0">
              <a:solidFill>
                <a:srgbClr val="000000"/>
              </a:solidFill>
              <a:latin typeface="Times New Roman" panose="02020603050405020304" pitchFamily="18" charset="0"/>
              <a:cs typeface="Times New Roman" panose="02020603050405020304" pitchFamily="18" charset="0"/>
            </a:endParaRPr>
          </a:p>
          <a:p>
            <a:pPr algn="just"/>
            <a:r>
              <a:rPr lang="en-US" sz="3200" b="0" i="0" u="none" strike="noStrike" baseline="0" dirty="0">
                <a:solidFill>
                  <a:srgbClr val="000000"/>
                </a:solidFill>
                <a:latin typeface="Times New Roman" panose="02020603050405020304" pitchFamily="18" charset="0"/>
                <a:cs typeface="Times New Roman" panose="02020603050405020304" pitchFamily="18" charset="0"/>
              </a:rPr>
              <a:t>In the setting of renal insufficiency or cancer, use of ESA is limited to a maximal Hb value of 12 g/dL to minimize the recognized risk of </a:t>
            </a:r>
            <a:r>
              <a:rPr lang="en-US" sz="3200" b="0" i="1" u="none" strike="noStrike" baseline="0" dirty="0">
                <a:solidFill>
                  <a:srgbClr val="000000"/>
                </a:solidFill>
                <a:latin typeface="Times New Roman" panose="02020603050405020304" pitchFamily="18" charset="0"/>
                <a:cs typeface="Times New Roman" panose="02020603050405020304" pitchFamily="18" charset="0"/>
              </a:rPr>
              <a:t>VTE and cardiovascular events</a:t>
            </a:r>
            <a:r>
              <a:rPr lang="en-US" sz="3200" b="0" i="0" u="none" strike="noStrike" baseline="0" dirty="0">
                <a:solidFill>
                  <a:srgbClr val="000000"/>
                </a:solidFill>
                <a:latin typeface="Times New Roman" panose="02020603050405020304" pitchFamily="18" charset="0"/>
                <a:cs typeface="Times New Roman" panose="02020603050405020304" pitchFamily="18" charset="0"/>
              </a:rPr>
              <a:t>. This should also be followed in IBD.</a:t>
            </a:r>
          </a:p>
          <a:p>
            <a:pPr algn="just"/>
            <a:endParaRPr lang="en-US" sz="3200" dirty="0">
              <a:solidFill>
                <a:srgbClr val="000000"/>
              </a:solidFill>
              <a:latin typeface="Times New Roman" panose="02020603050405020304" pitchFamily="18" charset="0"/>
              <a:cs typeface="Times New Roman" panose="02020603050405020304" pitchFamily="18" charset="0"/>
            </a:endParaRPr>
          </a:p>
          <a:p>
            <a:pPr algn="just"/>
            <a:r>
              <a:rPr lang="en-US" sz="3200" b="0" i="0" u="none" strike="noStrike" baseline="0" dirty="0">
                <a:solidFill>
                  <a:srgbClr val="000000"/>
                </a:solidFill>
                <a:latin typeface="Times New Roman" panose="02020603050405020304" pitchFamily="18" charset="0"/>
                <a:cs typeface="Times New Roman" panose="02020603050405020304" pitchFamily="18" charset="0"/>
              </a:rPr>
              <a:t> </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266445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12DE295-2FDC-C4D2-4A71-812451C4EB2D}"/>
              </a:ext>
            </a:extLst>
          </p:cNvPr>
          <p:cNvSpPr txBox="1"/>
          <p:nvPr/>
        </p:nvSpPr>
        <p:spPr>
          <a:xfrm>
            <a:off x="642085" y="732935"/>
            <a:ext cx="10907830" cy="4147739"/>
          </a:xfrm>
          <a:prstGeom prst="rect">
            <a:avLst/>
          </a:prstGeom>
          <a:noFill/>
        </p:spPr>
        <p:txBody>
          <a:bodyPr wrap="square">
            <a:spAutoFit/>
          </a:bodyPr>
          <a:lstStyle/>
          <a:p>
            <a:pPr>
              <a:lnSpc>
                <a:spcPct val="150000"/>
              </a:lnSpc>
            </a:pPr>
            <a:r>
              <a:rPr lang="en-US" sz="3600" b="1" i="0" u="none" strike="noStrike" baseline="0" dirty="0">
                <a:solidFill>
                  <a:srgbClr val="000000"/>
                </a:solidFill>
                <a:latin typeface="Times New Roman" panose="02020603050405020304" pitchFamily="18" charset="0"/>
                <a:cs typeface="Times New Roman" panose="02020603050405020304" pitchFamily="18" charset="0"/>
              </a:rPr>
              <a:t>Anemia</a:t>
            </a:r>
          </a:p>
          <a:p>
            <a:pPr marL="285750" indent="-285750">
              <a:lnSpc>
                <a:spcPct val="150000"/>
              </a:lnSpc>
              <a:buFont typeface="Arial" panose="020B0604020202020204" pitchFamily="34" charset="0"/>
              <a:buChar char="•"/>
            </a:pPr>
            <a:r>
              <a:rPr lang="en-US" sz="3600" b="0" i="0" u="none" strike="noStrike" baseline="0" dirty="0">
                <a:solidFill>
                  <a:srgbClr val="000000"/>
                </a:solidFill>
                <a:latin typeface="Times New Roman" panose="02020603050405020304" pitchFamily="18" charset="0"/>
                <a:cs typeface="Times New Roman" panose="02020603050405020304" pitchFamily="18" charset="0"/>
              </a:rPr>
              <a:t>&lt;130 g/L for adult men </a:t>
            </a:r>
          </a:p>
          <a:p>
            <a:pPr marL="285750" indent="-285750">
              <a:lnSpc>
                <a:spcPct val="150000"/>
              </a:lnSpc>
              <a:buFont typeface="Arial" panose="020B0604020202020204" pitchFamily="34" charset="0"/>
              <a:buChar char="•"/>
            </a:pPr>
            <a:r>
              <a:rPr lang="en-US" sz="3600" b="0" i="0" u="none" strike="noStrike" baseline="0" dirty="0">
                <a:solidFill>
                  <a:srgbClr val="000000"/>
                </a:solidFill>
                <a:latin typeface="Times New Roman" panose="02020603050405020304" pitchFamily="18" charset="0"/>
                <a:cs typeface="Times New Roman" panose="02020603050405020304" pitchFamily="18" charset="0"/>
              </a:rPr>
              <a:t>&lt;120 g/L for adult, non-pregnant women</a:t>
            </a:r>
            <a:endParaRPr lang="en-US" sz="3600" dirty="0">
              <a:solidFill>
                <a:srgbClr val="000000"/>
              </a:solidFill>
              <a:latin typeface="Times New Roman" panose="02020603050405020304" pitchFamily="18" charset="0"/>
              <a:cs typeface="Times New Roman" panose="02020603050405020304" pitchFamily="18" charset="0"/>
            </a:endParaRPr>
          </a:p>
          <a:p>
            <a:pPr marL="285750" indent="-285750">
              <a:lnSpc>
                <a:spcPct val="150000"/>
              </a:lnSpc>
              <a:buFont typeface="Arial" panose="020B0604020202020204" pitchFamily="34" charset="0"/>
              <a:buChar char="•"/>
            </a:pPr>
            <a:r>
              <a:rPr lang="en-US" sz="3600" b="0" i="0" u="none" strike="noStrike" baseline="0" dirty="0">
                <a:solidFill>
                  <a:srgbClr val="000000"/>
                </a:solidFill>
                <a:latin typeface="Times New Roman" panose="02020603050405020304" pitchFamily="18" charset="0"/>
                <a:cs typeface="Times New Roman" panose="02020603050405020304" pitchFamily="18" charset="0"/>
              </a:rPr>
              <a:t>&lt;110 g/L for children aged 6–59 months and increasing with age </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7593042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C3C1CD2-9073-4F1D-18A0-AA26D7BB09FE}"/>
              </a:ext>
            </a:extLst>
          </p:cNvPr>
          <p:cNvSpPr txBox="1"/>
          <p:nvPr/>
        </p:nvSpPr>
        <p:spPr>
          <a:xfrm>
            <a:off x="587139" y="654330"/>
            <a:ext cx="11261559" cy="5913157"/>
          </a:xfrm>
          <a:prstGeom prst="rect">
            <a:avLst/>
          </a:prstGeom>
          <a:noFill/>
        </p:spPr>
        <p:txBody>
          <a:bodyPr wrap="square">
            <a:spAutoFit/>
          </a:bodyPr>
          <a:lstStyle/>
          <a:p>
            <a:pPr algn="just">
              <a:lnSpc>
                <a:spcPct val="150000"/>
              </a:lnSpc>
            </a:pPr>
            <a:r>
              <a:rPr lang="en-US" sz="3200" b="0" i="0" u="none" strike="noStrike" baseline="0" dirty="0">
                <a:solidFill>
                  <a:srgbClr val="000000"/>
                </a:solidFill>
                <a:latin typeface="Times New Roman" panose="02020603050405020304" pitchFamily="18" charset="0"/>
                <a:cs typeface="Times New Roman" panose="02020603050405020304" pitchFamily="18" charset="0"/>
              </a:rPr>
              <a:t>Concomitant IV iron should be administered to prevent functional iron deficiency, and maintained </a:t>
            </a:r>
            <a:r>
              <a:rPr lang="en-US" sz="3200" b="1" i="0" u="none" strike="noStrike" baseline="0" dirty="0">
                <a:solidFill>
                  <a:srgbClr val="000000"/>
                </a:solidFill>
                <a:latin typeface="Times New Roman" panose="02020603050405020304" pitchFamily="18" charset="0"/>
                <a:cs typeface="Times New Roman" panose="02020603050405020304" pitchFamily="18" charset="0"/>
              </a:rPr>
              <a:t>ferritin &gt;200 </a:t>
            </a:r>
            <a:r>
              <a:rPr lang="en-US" sz="3200" b="1" i="0" u="none" strike="noStrike" baseline="0" dirty="0" err="1">
                <a:solidFill>
                  <a:srgbClr val="000000"/>
                </a:solidFill>
                <a:latin typeface="Times New Roman" panose="02020603050405020304" pitchFamily="18" charset="0"/>
                <a:cs typeface="Times New Roman" panose="02020603050405020304" pitchFamily="18" charset="0"/>
              </a:rPr>
              <a:t>μg</a:t>
            </a:r>
            <a:r>
              <a:rPr lang="en-US" sz="3200" b="1" i="0" u="none" strike="noStrike" baseline="0" dirty="0">
                <a:solidFill>
                  <a:srgbClr val="000000"/>
                </a:solidFill>
                <a:latin typeface="Times New Roman" panose="02020603050405020304" pitchFamily="18" charset="0"/>
                <a:cs typeface="Times New Roman" panose="02020603050405020304" pitchFamily="18" charset="0"/>
              </a:rPr>
              <a:t>/L, TSAT &gt;30%</a:t>
            </a:r>
            <a:r>
              <a:rPr lang="en-US" sz="3200" b="0" i="0" u="none" strike="noStrike" baseline="0" dirty="0">
                <a:solidFill>
                  <a:srgbClr val="000000"/>
                </a:solidFill>
                <a:latin typeface="Times New Roman" panose="02020603050405020304" pitchFamily="18" charset="0"/>
                <a:cs typeface="Times New Roman" panose="02020603050405020304" pitchFamily="18" charset="0"/>
              </a:rPr>
              <a:t>. </a:t>
            </a:r>
          </a:p>
          <a:p>
            <a:pPr algn="just">
              <a:lnSpc>
                <a:spcPct val="150000"/>
              </a:lnSpc>
            </a:pPr>
            <a:r>
              <a:rPr lang="en-US" sz="3200" b="0" i="0" u="none" strike="noStrike" baseline="0" dirty="0">
                <a:solidFill>
                  <a:srgbClr val="000000"/>
                </a:solidFill>
                <a:latin typeface="Times New Roman" panose="02020603050405020304" pitchFamily="18" charset="0"/>
                <a:cs typeface="Times New Roman" panose="02020603050405020304" pitchFamily="18" charset="0"/>
              </a:rPr>
              <a:t>The erythroid response to IV iron can be verified by measuring </a:t>
            </a:r>
            <a:r>
              <a:rPr lang="en-US" sz="3200" b="0" i="0" u="none" strike="noStrike" baseline="0" dirty="0">
                <a:solidFill>
                  <a:srgbClr val="FF0000"/>
                </a:solidFill>
                <a:latin typeface="Times New Roman" panose="02020603050405020304" pitchFamily="18" charset="0"/>
                <a:cs typeface="Times New Roman" panose="02020603050405020304" pitchFamily="18" charset="0"/>
              </a:rPr>
              <a:t>reticulocyte count </a:t>
            </a:r>
            <a:r>
              <a:rPr lang="en-US" sz="3200" b="0" i="0" u="none" strike="noStrike" baseline="0" dirty="0">
                <a:solidFill>
                  <a:srgbClr val="000000"/>
                </a:solidFill>
                <a:latin typeface="Times New Roman" panose="02020603050405020304" pitchFamily="18" charset="0"/>
                <a:cs typeface="Times New Roman" panose="02020603050405020304" pitchFamily="18" charset="0"/>
              </a:rPr>
              <a:t>after iron infusions. </a:t>
            </a:r>
          </a:p>
          <a:p>
            <a:pPr algn="just">
              <a:lnSpc>
                <a:spcPct val="150000"/>
              </a:lnSpc>
            </a:pPr>
            <a:endParaRPr lang="en-US" sz="3200" b="0" i="0" u="none" strike="noStrike" baseline="0" dirty="0">
              <a:solidFill>
                <a:srgbClr val="000000"/>
              </a:solidFill>
              <a:latin typeface="Times New Roman" panose="02020603050405020304" pitchFamily="18" charset="0"/>
              <a:cs typeface="Times New Roman" panose="02020603050405020304" pitchFamily="18" charset="0"/>
            </a:endParaRPr>
          </a:p>
          <a:p>
            <a:pPr algn="just">
              <a:lnSpc>
                <a:spcPct val="150000"/>
              </a:lnSpc>
            </a:pPr>
            <a:r>
              <a:rPr lang="en-US" sz="3200" b="0" i="0" u="none" strike="noStrike" baseline="0" dirty="0">
                <a:solidFill>
                  <a:srgbClr val="000000"/>
                </a:solidFill>
                <a:latin typeface="Times New Roman" panose="02020603050405020304" pitchFamily="18" charset="0"/>
                <a:cs typeface="Times New Roman" panose="02020603050405020304" pitchFamily="18" charset="0"/>
              </a:rPr>
              <a:t>Patients with ACD exhibiting absence or partial response to TNFα antagonists and IV iron may also be considered for treatment with ESA. </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4367114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6E5661D-187A-E9F0-5A10-A889649D6129}"/>
              </a:ext>
            </a:extLst>
          </p:cNvPr>
          <p:cNvSpPr txBox="1"/>
          <p:nvPr/>
        </p:nvSpPr>
        <p:spPr>
          <a:xfrm>
            <a:off x="548640" y="2196804"/>
            <a:ext cx="11094720" cy="1481175"/>
          </a:xfrm>
          <a:prstGeom prst="rect">
            <a:avLst/>
          </a:prstGeom>
          <a:noFill/>
        </p:spPr>
        <p:txBody>
          <a:bodyPr wrap="square">
            <a:spAutoFit/>
          </a:bodyPr>
          <a:lstStyle/>
          <a:p>
            <a:pPr algn="ctr">
              <a:lnSpc>
                <a:spcPct val="150000"/>
              </a:lnSpc>
            </a:pPr>
            <a:r>
              <a:rPr lang="en-US" sz="3200" b="1" i="0" u="none" strike="noStrike" baseline="0" dirty="0">
                <a:solidFill>
                  <a:srgbClr val="000000"/>
                </a:solidFill>
                <a:latin typeface="Times New Roman" panose="02020603050405020304" pitchFamily="18" charset="0"/>
                <a:cs typeface="Times New Roman" panose="02020603050405020304" pitchFamily="18" charset="0"/>
              </a:rPr>
              <a:t>Treatment of micronutrient deficiency </a:t>
            </a:r>
          </a:p>
          <a:p>
            <a:pPr algn="ctr">
              <a:lnSpc>
                <a:spcPct val="150000"/>
              </a:lnSpc>
            </a:pPr>
            <a:endParaRPr lang="en-US" sz="3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7875594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6E5661D-187A-E9F0-5A10-A889649D6129}"/>
              </a:ext>
            </a:extLst>
          </p:cNvPr>
          <p:cNvSpPr txBox="1"/>
          <p:nvPr/>
        </p:nvSpPr>
        <p:spPr>
          <a:xfrm>
            <a:off x="590349" y="319877"/>
            <a:ext cx="11094720" cy="8129148"/>
          </a:xfrm>
          <a:prstGeom prst="rect">
            <a:avLst/>
          </a:prstGeom>
          <a:noFill/>
        </p:spPr>
        <p:txBody>
          <a:bodyPr wrap="square">
            <a:spAutoFit/>
          </a:bodyPr>
          <a:lstStyle/>
          <a:p>
            <a:pPr algn="just">
              <a:lnSpc>
                <a:spcPct val="150000"/>
              </a:lnSpc>
            </a:pPr>
            <a:r>
              <a:rPr lang="en-US" sz="3200" b="1" i="0" u="none" strike="noStrike" baseline="0" dirty="0">
                <a:solidFill>
                  <a:srgbClr val="000000"/>
                </a:solidFill>
                <a:latin typeface="Times New Roman" panose="02020603050405020304" pitchFamily="18" charset="0"/>
                <a:cs typeface="Times New Roman" panose="02020603050405020304" pitchFamily="18" charset="0"/>
              </a:rPr>
              <a:t>Vit B12 deficiency </a:t>
            </a:r>
          </a:p>
          <a:p>
            <a:pPr algn="just">
              <a:lnSpc>
                <a:spcPct val="150000"/>
              </a:lnSpc>
            </a:pPr>
            <a:r>
              <a:rPr lang="en-US" sz="3200" dirty="0">
                <a:solidFill>
                  <a:srgbClr val="000000"/>
                </a:solidFill>
                <a:latin typeface="Times New Roman" panose="02020603050405020304" pitchFamily="18" charset="0"/>
                <a:cs typeface="Times New Roman" panose="02020603050405020304" pitchFamily="18" charset="0"/>
              </a:rPr>
              <a:t>Choice: </a:t>
            </a:r>
            <a:r>
              <a:rPr lang="en-US" sz="3200" b="1" i="0" u="none" strike="noStrike" baseline="0" dirty="0">
                <a:solidFill>
                  <a:srgbClr val="FF0000"/>
                </a:solidFill>
                <a:latin typeface="Times New Roman" panose="02020603050405020304" pitchFamily="18" charset="0"/>
                <a:cs typeface="Times New Roman" panose="02020603050405020304" pitchFamily="18" charset="0"/>
              </a:rPr>
              <a:t>IM hydroxocobalamin</a:t>
            </a:r>
            <a:endParaRPr lang="en-US" sz="3200" b="0" i="0" u="none" strike="noStrike" baseline="0" dirty="0">
              <a:solidFill>
                <a:srgbClr val="FF0000"/>
              </a:solidFill>
              <a:latin typeface="Times New Roman" panose="02020603050405020304" pitchFamily="18" charset="0"/>
              <a:cs typeface="Times New Roman" panose="02020603050405020304" pitchFamily="18" charset="0"/>
            </a:endParaRPr>
          </a:p>
          <a:p>
            <a:pPr algn="just">
              <a:lnSpc>
                <a:spcPct val="150000"/>
              </a:lnSpc>
            </a:pPr>
            <a:r>
              <a:rPr lang="en-US" sz="3200" b="0" i="0" u="none" strike="noStrike" baseline="0" dirty="0">
                <a:solidFill>
                  <a:srgbClr val="000000"/>
                </a:solidFill>
                <a:latin typeface="Times New Roman" panose="02020603050405020304" pitchFamily="18" charset="0"/>
                <a:cs typeface="Times New Roman" panose="02020603050405020304" pitchFamily="18" charset="0"/>
              </a:rPr>
              <a:t>The standard initial regimen:</a:t>
            </a:r>
          </a:p>
          <a:p>
            <a:pPr algn="just">
              <a:lnSpc>
                <a:spcPct val="150000"/>
              </a:lnSpc>
            </a:pPr>
            <a:r>
              <a:rPr lang="en-US" sz="3200" b="0" i="0" u="none" strike="noStrike" baseline="0" dirty="0">
                <a:solidFill>
                  <a:srgbClr val="000000"/>
                </a:solidFill>
                <a:highlight>
                  <a:srgbClr val="FFFF00"/>
                </a:highlight>
                <a:latin typeface="Times New Roman" panose="02020603050405020304" pitchFamily="18" charset="0"/>
                <a:cs typeface="Times New Roman" panose="02020603050405020304" pitchFamily="18" charset="0"/>
              </a:rPr>
              <a:t>without neurological </a:t>
            </a:r>
            <a:r>
              <a:rPr lang="en-US" sz="3200" i="0" u="none" strike="noStrike" baseline="0" dirty="0">
                <a:solidFill>
                  <a:srgbClr val="000000"/>
                </a:solidFill>
                <a:latin typeface="Times New Roman" panose="02020603050405020304" pitchFamily="18" charset="0"/>
                <a:cs typeface="Times New Roman" panose="02020603050405020304" pitchFamily="18" charset="0"/>
              </a:rPr>
              <a:t> </a:t>
            </a:r>
            <a:r>
              <a:rPr lang="en-US" sz="3200" b="1" i="0" u="none" strike="noStrike" baseline="0" dirty="0">
                <a:solidFill>
                  <a:srgbClr val="000000"/>
                </a:solidFill>
                <a:latin typeface="Times New Roman" panose="02020603050405020304" pitchFamily="18" charset="0"/>
                <a:cs typeface="Times New Roman" panose="02020603050405020304" pitchFamily="18" charset="0"/>
              </a:rPr>
              <a:t>1000 </a:t>
            </a:r>
            <a:r>
              <a:rPr lang="en-US" sz="3200" b="1" i="0" u="none" strike="noStrike" baseline="0" dirty="0" err="1">
                <a:solidFill>
                  <a:srgbClr val="000000"/>
                </a:solidFill>
                <a:latin typeface="Times New Roman" panose="02020603050405020304" pitchFamily="18" charset="0"/>
                <a:cs typeface="Times New Roman" panose="02020603050405020304" pitchFamily="18" charset="0"/>
              </a:rPr>
              <a:t>μg</a:t>
            </a:r>
            <a:r>
              <a:rPr lang="en-US" sz="3200" b="1" i="0" u="none" strike="noStrike" baseline="0" dirty="0">
                <a:solidFill>
                  <a:srgbClr val="000000"/>
                </a:solidFill>
                <a:latin typeface="Times New Roman" panose="02020603050405020304" pitchFamily="18" charset="0"/>
                <a:cs typeface="Times New Roman" panose="02020603050405020304" pitchFamily="18" charset="0"/>
              </a:rPr>
              <a:t> IM three times a week for 2 weeks.</a:t>
            </a:r>
            <a:r>
              <a:rPr lang="en-US" sz="3200" b="0" i="0" u="none" strike="noStrike" baseline="0" dirty="0">
                <a:solidFill>
                  <a:srgbClr val="000000"/>
                </a:solidFill>
                <a:latin typeface="Times New Roman" panose="02020603050405020304" pitchFamily="18" charset="0"/>
                <a:cs typeface="Times New Roman" panose="02020603050405020304" pitchFamily="18" charset="0"/>
              </a:rPr>
              <a:t> </a:t>
            </a:r>
          </a:p>
          <a:p>
            <a:pPr algn="just">
              <a:lnSpc>
                <a:spcPct val="150000"/>
              </a:lnSpc>
            </a:pPr>
            <a:r>
              <a:rPr lang="en-US" sz="3200" dirty="0">
                <a:solidFill>
                  <a:srgbClr val="000000"/>
                </a:solidFill>
                <a:highlight>
                  <a:srgbClr val="FFFF00"/>
                </a:highlight>
                <a:latin typeface="Times New Roman" panose="02020603050405020304" pitchFamily="18" charset="0"/>
                <a:cs typeface="Times New Roman" panose="02020603050405020304" pitchFamily="18" charset="0"/>
              </a:rPr>
              <a:t>N</a:t>
            </a:r>
            <a:r>
              <a:rPr lang="en-US" sz="3200" b="0" i="0" u="none" strike="noStrike" baseline="0" dirty="0">
                <a:solidFill>
                  <a:srgbClr val="000000"/>
                </a:solidFill>
                <a:highlight>
                  <a:srgbClr val="FFFF00"/>
                </a:highlight>
                <a:latin typeface="Times New Roman" panose="02020603050405020304" pitchFamily="18" charset="0"/>
                <a:cs typeface="Times New Roman" panose="02020603050405020304" pitchFamily="18" charset="0"/>
              </a:rPr>
              <a:t>eurological symptoms</a:t>
            </a:r>
            <a:r>
              <a:rPr lang="en-US" sz="3200" b="0" i="0" u="none" strike="noStrike" baseline="0" dirty="0">
                <a:solidFill>
                  <a:srgbClr val="000000"/>
                </a:solidFill>
                <a:latin typeface="Times New Roman" panose="02020603050405020304" pitchFamily="18" charset="0"/>
                <a:cs typeface="Times New Roman" panose="02020603050405020304" pitchFamily="18" charset="0"/>
              </a:rPr>
              <a:t> </a:t>
            </a:r>
            <a:r>
              <a:rPr lang="en-US" sz="3200" b="1" i="0" u="none" strike="noStrike" baseline="0" dirty="0">
                <a:solidFill>
                  <a:srgbClr val="000000"/>
                </a:solidFill>
                <a:latin typeface="Times New Roman" panose="02020603050405020304" pitchFamily="18" charset="0"/>
                <a:cs typeface="Times New Roman" panose="02020603050405020304" pitchFamily="18" charset="0"/>
              </a:rPr>
              <a:t>1000 </a:t>
            </a:r>
            <a:r>
              <a:rPr lang="en-US" sz="3200" b="1" i="0" u="none" strike="noStrike" baseline="0" dirty="0" err="1">
                <a:solidFill>
                  <a:srgbClr val="000000"/>
                </a:solidFill>
                <a:latin typeface="Times New Roman" panose="02020603050405020304" pitchFamily="18" charset="0"/>
                <a:cs typeface="Times New Roman" panose="02020603050405020304" pitchFamily="18" charset="0"/>
              </a:rPr>
              <a:t>μg</a:t>
            </a:r>
            <a:r>
              <a:rPr lang="en-US" sz="3200" b="1" i="0" u="none" strike="noStrike" baseline="0" dirty="0">
                <a:solidFill>
                  <a:srgbClr val="000000"/>
                </a:solidFill>
                <a:latin typeface="Times New Roman" panose="02020603050405020304" pitchFamily="18" charset="0"/>
                <a:cs typeface="Times New Roman" panose="02020603050405020304" pitchFamily="18" charset="0"/>
              </a:rPr>
              <a:t> IM on alternate days should be continued for up to 3 weeks or until there is no further improvement, </a:t>
            </a:r>
            <a:r>
              <a:rPr lang="en-US" sz="3200" i="0" u="none" strike="noStrike" baseline="0" dirty="0">
                <a:solidFill>
                  <a:srgbClr val="000000"/>
                </a:solidFill>
                <a:latin typeface="Times New Roman" panose="02020603050405020304" pitchFamily="18" charset="0"/>
                <a:cs typeface="Times New Roman" panose="02020603050405020304" pitchFamily="18" charset="0"/>
              </a:rPr>
              <a:t>followed by maintenance treatment</a:t>
            </a:r>
          </a:p>
          <a:p>
            <a:pPr algn="just">
              <a:lnSpc>
                <a:spcPct val="150000"/>
              </a:lnSpc>
            </a:pPr>
            <a:endParaRPr lang="en-US" sz="3200" dirty="0">
              <a:solidFill>
                <a:srgbClr val="000000"/>
              </a:solidFill>
              <a:latin typeface="Times New Roman" panose="02020603050405020304" pitchFamily="18" charset="0"/>
              <a:cs typeface="Times New Roman" panose="02020603050405020304" pitchFamily="18" charset="0"/>
            </a:endParaRPr>
          </a:p>
          <a:p>
            <a:pPr algn="just">
              <a:lnSpc>
                <a:spcPct val="150000"/>
              </a:lnSpc>
            </a:pPr>
            <a:r>
              <a:rPr lang="en-US" sz="3200" b="0" i="0" u="none" strike="noStrike" baseline="0" dirty="0">
                <a:solidFill>
                  <a:srgbClr val="000000"/>
                </a:solidFill>
                <a:latin typeface="Times New Roman" panose="02020603050405020304" pitchFamily="18" charset="0"/>
                <a:cs typeface="Times New Roman" panose="02020603050405020304" pitchFamily="18" charset="0"/>
              </a:rPr>
              <a:t>Oral </a:t>
            </a:r>
            <a:r>
              <a:rPr lang="en-US" sz="3200" b="0" i="0" u="none" strike="noStrike" baseline="0" dirty="0">
                <a:latin typeface="Times New Roman" panose="02020603050405020304" pitchFamily="18" charset="0"/>
                <a:cs typeface="Times New Roman" panose="02020603050405020304" pitchFamily="18" charset="0"/>
              </a:rPr>
              <a:t>treatment [50 </a:t>
            </a:r>
            <a:r>
              <a:rPr lang="en-US" sz="3200" b="0" i="0" u="none" strike="noStrike" baseline="0" dirty="0" err="1">
                <a:latin typeface="Times New Roman" panose="02020603050405020304" pitchFamily="18" charset="0"/>
                <a:cs typeface="Times New Roman" panose="02020603050405020304" pitchFamily="18" charset="0"/>
              </a:rPr>
              <a:t>μg</a:t>
            </a:r>
            <a:r>
              <a:rPr lang="en-US" sz="3200" b="0" i="0" u="none" strike="noStrike" baseline="0" dirty="0">
                <a:latin typeface="Times New Roman" panose="02020603050405020304" pitchFamily="18" charset="0"/>
                <a:cs typeface="Times New Roman" panose="02020603050405020304" pitchFamily="18" charset="0"/>
              </a:rPr>
              <a:t> cyanocobalamin daily for 4 weeks] may be considered in patients with UC with mild or subclinical deficiency </a:t>
            </a:r>
            <a:endParaRPr lang="en-US" sz="3200" b="0" i="0" u="none" strike="noStrike" baseline="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7134123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6E5661D-187A-E9F0-5A10-A889649D6129}"/>
              </a:ext>
            </a:extLst>
          </p:cNvPr>
          <p:cNvSpPr txBox="1"/>
          <p:nvPr/>
        </p:nvSpPr>
        <p:spPr>
          <a:xfrm>
            <a:off x="638475" y="810765"/>
            <a:ext cx="11094720" cy="3697166"/>
          </a:xfrm>
          <a:prstGeom prst="rect">
            <a:avLst/>
          </a:prstGeom>
          <a:noFill/>
        </p:spPr>
        <p:txBody>
          <a:bodyPr wrap="square">
            <a:spAutoFit/>
          </a:bodyPr>
          <a:lstStyle/>
          <a:p>
            <a:pPr algn="just">
              <a:lnSpc>
                <a:spcPct val="150000"/>
              </a:lnSpc>
            </a:pPr>
            <a:r>
              <a:rPr lang="en-US" sz="3200" b="1" dirty="0">
                <a:solidFill>
                  <a:srgbClr val="000000"/>
                </a:solidFill>
                <a:latin typeface="Times New Roman" panose="02020603050405020304" pitchFamily="18" charset="0"/>
                <a:cs typeface="Times New Roman" panose="02020603050405020304" pitchFamily="18" charset="0"/>
              </a:rPr>
              <a:t>Vit B12</a:t>
            </a:r>
            <a:r>
              <a:rPr lang="en-US" sz="3200" b="1" i="0" u="none" strike="noStrike" baseline="0" dirty="0">
                <a:solidFill>
                  <a:srgbClr val="000000"/>
                </a:solidFill>
                <a:latin typeface="Times New Roman" panose="02020603050405020304" pitchFamily="18" charset="0"/>
                <a:cs typeface="Times New Roman" panose="02020603050405020304" pitchFamily="18" charset="0"/>
              </a:rPr>
              <a:t> deficiency</a:t>
            </a:r>
          </a:p>
          <a:p>
            <a:pPr algn="just">
              <a:lnSpc>
                <a:spcPct val="150000"/>
              </a:lnSpc>
            </a:pPr>
            <a:endParaRPr lang="en-US" sz="3200" b="1" dirty="0">
              <a:solidFill>
                <a:srgbClr val="000000"/>
              </a:solidFill>
              <a:latin typeface="Times New Roman" panose="02020603050405020304" pitchFamily="18" charset="0"/>
              <a:cs typeface="Times New Roman" panose="02020603050405020304" pitchFamily="18" charset="0"/>
            </a:endParaRPr>
          </a:p>
          <a:p>
            <a:pPr algn="just">
              <a:lnSpc>
                <a:spcPct val="150000"/>
              </a:lnSpc>
            </a:pPr>
            <a:r>
              <a:rPr lang="en-US" sz="3200" b="1" i="0" u="none" strike="noStrike" baseline="0" dirty="0">
                <a:solidFill>
                  <a:srgbClr val="000000"/>
                </a:solidFill>
                <a:latin typeface="Times New Roman" panose="02020603050405020304" pitchFamily="18" charset="0"/>
                <a:cs typeface="Times New Roman" panose="02020603050405020304" pitchFamily="18" charset="0"/>
              </a:rPr>
              <a:t>Oral </a:t>
            </a:r>
            <a:r>
              <a:rPr lang="en-US" sz="3200" b="1" i="0" u="none" strike="noStrike" baseline="0" dirty="0">
                <a:latin typeface="Times New Roman" panose="02020603050405020304" pitchFamily="18" charset="0"/>
                <a:cs typeface="Times New Roman" panose="02020603050405020304" pitchFamily="18" charset="0"/>
              </a:rPr>
              <a:t>treatment [50 </a:t>
            </a:r>
            <a:r>
              <a:rPr lang="en-US" sz="3200" b="1" i="0" u="none" strike="noStrike" baseline="0" dirty="0" err="1">
                <a:latin typeface="Times New Roman" panose="02020603050405020304" pitchFamily="18" charset="0"/>
                <a:cs typeface="Times New Roman" panose="02020603050405020304" pitchFamily="18" charset="0"/>
              </a:rPr>
              <a:t>μg</a:t>
            </a:r>
            <a:r>
              <a:rPr lang="en-US" sz="3200" b="1" i="0" u="none" strike="noStrike" baseline="0" dirty="0">
                <a:latin typeface="Times New Roman" panose="02020603050405020304" pitchFamily="18" charset="0"/>
                <a:cs typeface="Times New Roman" panose="02020603050405020304" pitchFamily="18" charset="0"/>
              </a:rPr>
              <a:t> cyanocobalamin daily for 4 weeks</a:t>
            </a:r>
            <a:r>
              <a:rPr lang="en-US" sz="3200" b="0" i="0" u="none" strike="noStrike" baseline="0" dirty="0">
                <a:latin typeface="Times New Roman" panose="02020603050405020304" pitchFamily="18" charset="0"/>
                <a:cs typeface="Times New Roman" panose="02020603050405020304" pitchFamily="18" charset="0"/>
              </a:rPr>
              <a:t>] may be considered in patients with </a:t>
            </a:r>
            <a:r>
              <a:rPr lang="en-US" sz="3200" b="0" i="0" u="none" strike="noStrike" baseline="0" dirty="0">
                <a:highlight>
                  <a:srgbClr val="FFFF00"/>
                </a:highlight>
                <a:latin typeface="Times New Roman" panose="02020603050405020304" pitchFamily="18" charset="0"/>
                <a:cs typeface="Times New Roman" panose="02020603050405020304" pitchFamily="18" charset="0"/>
              </a:rPr>
              <a:t>UC with mild or subclinical deficiency </a:t>
            </a:r>
            <a:endParaRPr lang="en-US" sz="3200" b="0" i="0" u="none" strike="noStrike" baseline="0" dirty="0">
              <a:solidFill>
                <a:srgbClr val="000000"/>
              </a:solidFill>
              <a:highlight>
                <a:srgbClr val="FFFF00"/>
              </a:highligh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5402167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0096718-F626-28C3-A529-12DE74A22A63}"/>
              </a:ext>
            </a:extLst>
          </p:cNvPr>
          <p:cNvSpPr txBox="1"/>
          <p:nvPr/>
        </p:nvSpPr>
        <p:spPr>
          <a:xfrm>
            <a:off x="579922" y="510139"/>
            <a:ext cx="11032156" cy="5174493"/>
          </a:xfrm>
          <a:prstGeom prst="rect">
            <a:avLst/>
          </a:prstGeom>
          <a:noFill/>
        </p:spPr>
        <p:txBody>
          <a:bodyPr wrap="square">
            <a:spAutoFit/>
          </a:bodyPr>
          <a:lstStyle/>
          <a:p>
            <a:pPr algn="just">
              <a:lnSpc>
                <a:spcPct val="150000"/>
              </a:lnSpc>
            </a:pPr>
            <a:r>
              <a:rPr lang="en-US" sz="3200" b="1" i="0" u="none" strike="noStrike" baseline="0" dirty="0">
                <a:solidFill>
                  <a:srgbClr val="000000"/>
                </a:solidFill>
                <a:latin typeface="Times New Roman" panose="02020603050405020304" pitchFamily="18" charset="0"/>
                <a:cs typeface="Times New Roman" panose="02020603050405020304" pitchFamily="18" charset="0"/>
              </a:rPr>
              <a:t>Folate deficiency </a:t>
            </a:r>
          </a:p>
          <a:p>
            <a:pPr algn="just">
              <a:lnSpc>
                <a:spcPct val="150000"/>
              </a:lnSpc>
            </a:pPr>
            <a:endParaRPr lang="en-US" sz="3200" b="1" i="0" u="none" strike="noStrike" baseline="0" dirty="0">
              <a:solidFill>
                <a:srgbClr val="000000"/>
              </a:solidFill>
              <a:latin typeface="Times New Roman" panose="02020603050405020304" pitchFamily="18" charset="0"/>
              <a:cs typeface="Times New Roman" panose="02020603050405020304" pitchFamily="18" charset="0"/>
            </a:endParaRPr>
          </a:p>
          <a:p>
            <a:pPr algn="just">
              <a:lnSpc>
                <a:spcPct val="150000"/>
              </a:lnSpc>
            </a:pPr>
            <a:r>
              <a:rPr lang="en-US" sz="3200" b="0" i="0" u="none" strike="noStrike" baseline="0" dirty="0">
                <a:solidFill>
                  <a:srgbClr val="000000"/>
                </a:solidFill>
                <a:latin typeface="Times New Roman" panose="02020603050405020304" pitchFamily="18" charset="0"/>
                <a:cs typeface="Times New Roman" panose="02020603050405020304" pitchFamily="18" charset="0"/>
              </a:rPr>
              <a:t>The dosing scheme for </a:t>
            </a:r>
            <a:r>
              <a:rPr lang="en-US" sz="3200" b="0" i="0" u="none" strike="noStrike" baseline="0" dirty="0">
                <a:solidFill>
                  <a:srgbClr val="000000"/>
                </a:solidFill>
                <a:highlight>
                  <a:srgbClr val="FFFF00"/>
                </a:highlight>
                <a:latin typeface="Times New Roman" panose="02020603050405020304" pitchFamily="18" charset="0"/>
                <a:cs typeface="Times New Roman" panose="02020603050405020304" pitchFamily="18" charset="0"/>
              </a:rPr>
              <a:t>folate-deficient megaloblastic anemia </a:t>
            </a:r>
            <a:r>
              <a:rPr lang="en-US" sz="3200" b="0" i="0" u="none" strike="noStrike" baseline="0" dirty="0">
                <a:solidFill>
                  <a:srgbClr val="000000"/>
                </a:solidFill>
                <a:latin typeface="Times New Roman" panose="02020603050405020304" pitchFamily="18" charset="0"/>
                <a:cs typeface="Times New Roman" panose="02020603050405020304" pitchFamily="18" charset="0"/>
              </a:rPr>
              <a:t>[due to dietary insufficiency, </a:t>
            </a:r>
            <a:r>
              <a:rPr lang="en-US" sz="3200" i="0" u="none" strike="noStrike" baseline="0" dirty="0">
                <a:solidFill>
                  <a:srgbClr val="000000"/>
                </a:solidFill>
                <a:latin typeface="Times New Roman" panose="02020603050405020304" pitchFamily="18" charset="0"/>
                <a:cs typeface="Times New Roman" panose="02020603050405020304" pitchFamily="18" charset="0"/>
              </a:rPr>
              <a:t>pregnancy, or antiepileptics] </a:t>
            </a:r>
            <a:r>
              <a:rPr lang="en-US" sz="3200" b="1" i="0" u="none" strike="noStrike" baseline="0" dirty="0">
                <a:solidFill>
                  <a:srgbClr val="000000"/>
                </a:solidFill>
                <a:latin typeface="Times New Roman" panose="02020603050405020304" pitchFamily="18" charset="0"/>
                <a:cs typeface="Times New Roman" panose="02020603050405020304" pitchFamily="18" charset="0"/>
              </a:rPr>
              <a:t>is 5 mg folate daily for 4 months</a:t>
            </a:r>
            <a:r>
              <a:rPr lang="en-US" sz="3200" b="0" i="0" u="none" strike="noStrike" baseline="0" dirty="0">
                <a:solidFill>
                  <a:srgbClr val="000000"/>
                </a:solidFill>
                <a:latin typeface="Times New Roman" panose="02020603050405020304" pitchFamily="18" charset="0"/>
                <a:cs typeface="Times New Roman" panose="02020603050405020304" pitchFamily="18" charset="0"/>
              </a:rPr>
              <a:t>, except in pregnancy where it is continued until term, and up to 15 mg. </a:t>
            </a:r>
          </a:p>
          <a:p>
            <a:pPr algn="just">
              <a:lnSpc>
                <a:spcPct val="150000"/>
              </a:lnSpc>
            </a:pPr>
            <a:endParaRPr lang="en-US" sz="3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7790524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0096718-F626-28C3-A529-12DE74A22A63}"/>
              </a:ext>
            </a:extLst>
          </p:cNvPr>
          <p:cNvSpPr txBox="1"/>
          <p:nvPr/>
        </p:nvSpPr>
        <p:spPr>
          <a:xfrm>
            <a:off x="327259" y="365760"/>
            <a:ext cx="11425187" cy="5174493"/>
          </a:xfrm>
          <a:prstGeom prst="rect">
            <a:avLst/>
          </a:prstGeom>
          <a:noFill/>
        </p:spPr>
        <p:txBody>
          <a:bodyPr wrap="square">
            <a:spAutoFit/>
          </a:bodyPr>
          <a:lstStyle/>
          <a:p>
            <a:pPr algn="just">
              <a:lnSpc>
                <a:spcPct val="150000"/>
              </a:lnSpc>
            </a:pPr>
            <a:r>
              <a:rPr lang="en-US" sz="3200" b="1" i="0" u="none" strike="noStrike" baseline="0" dirty="0">
                <a:solidFill>
                  <a:srgbClr val="000000"/>
                </a:solidFill>
                <a:latin typeface="Times New Roman" panose="02020603050405020304" pitchFamily="18" charset="0"/>
                <a:cs typeface="Times New Roman" panose="02020603050405020304" pitchFamily="18" charset="0"/>
              </a:rPr>
              <a:t>Folate deficiency</a:t>
            </a:r>
            <a:endParaRPr lang="en-US" sz="3200" dirty="0">
              <a:solidFill>
                <a:srgbClr val="000000"/>
              </a:solidFill>
              <a:latin typeface="Times New Roman" panose="02020603050405020304" pitchFamily="18" charset="0"/>
              <a:cs typeface="Times New Roman" panose="02020603050405020304" pitchFamily="18" charset="0"/>
            </a:endParaRPr>
          </a:p>
          <a:p>
            <a:pPr algn="just">
              <a:lnSpc>
                <a:spcPct val="150000"/>
              </a:lnSpc>
            </a:pPr>
            <a:r>
              <a:rPr lang="en-US" sz="3200" b="0" i="0" u="none" strike="noStrike" baseline="0" dirty="0">
                <a:solidFill>
                  <a:srgbClr val="000000"/>
                </a:solidFill>
                <a:latin typeface="Times New Roman" panose="02020603050405020304" pitchFamily="18" charset="0"/>
                <a:cs typeface="Times New Roman" panose="02020603050405020304" pitchFamily="18" charset="0"/>
              </a:rPr>
              <a:t>When treating </a:t>
            </a:r>
            <a:r>
              <a:rPr lang="en-US" sz="3200" b="0" i="0" u="none" strike="noStrike" baseline="0" dirty="0">
                <a:solidFill>
                  <a:srgbClr val="000000"/>
                </a:solidFill>
                <a:highlight>
                  <a:srgbClr val="FFFF00"/>
                </a:highlight>
                <a:latin typeface="Times New Roman" panose="02020603050405020304" pitchFamily="18" charset="0"/>
                <a:cs typeface="Times New Roman" panose="02020603050405020304" pitchFamily="18" charset="0"/>
              </a:rPr>
              <a:t>folate deficiency without </a:t>
            </a:r>
            <a:r>
              <a:rPr lang="en-US" sz="3200" b="1" i="0" u="none" strike="noStrike" baseline="0" dirty="0">
                <a:solidFill>
                  <a:srgbClr val="000000"/>
                </a:solidFill>
                <a:highlight>
                  <a:srgbClr val="FFFF00"/>
                </a:highlight>
                <a:latin typeface="Times New Roman" panose="02020603050405020304" pitchFamily="18" charset="0"/>
                <a:cs typeface="Times New Roman" panose="02020603050405020304" pitchFamily="18" charset="0"/>
              </a:rPr>
              <a:t>anemia</a:t>
            </a:r>
            <a:r>
              <a:rPr lang="en-US" sz="3200" b="1" i="0" u="none" strike="noStrike" baseline="0" dirty="0">
                <a:solidFill>
                  <a:srgbClr val="000000"/>
                </a:solidFill>
                <a:latin typeface="Times New Roman" panose="02020603050405020304" pitchFamily="18" charset="0"/>
                <a:cs typeface="Times New Roman" panose="02020603050405020304" pitchFamily="18" charset="0"/>
              </a:rPr>
              <a:t>, doses of 0.4–0.8 mg</a:t>
            </a:r>
            <a:r>
              <a:rPr lang="en-US" sz="3200" b="0" i="0" u="none" strike="noStrike" baseline="0" dirty="0">
                <a:solidFill>
                  <a:srgbClr val="000000"/>
                </a:solidFill>
                <a:latin typeface="Times New Roman" panose="02020603050405020304" pitchFamily="18" charset="0"/>
                <a:cs typeface="Times New Roman" panose="02020603050405020304" pitchFamily="18" charset="0"/>
              </a:rPr>
              <a:t> are typically required. </a:t>
            </a:r>
          </a:p>
          <a:p>
            <a:pPr algn="just">
              <a:lnSpc>
                <a:spcPct val="150000"/>
              </a:lnSpc>
            </a:pPr>
            <a:endParaRPr lang="en-US" sz="3200" dirty="0">
              <a:solidFill>
                <a:srgbClr val="000000"/>
              </a:solidFill>
              <a:latin typeface="Times New Roman" panose="02020603050405020304" pitchFamily="18" charset="0"/>
              <a:cs typeface="Times New Roman" panose="02020603050405020304" pitchFamily="18" charset="0"/>
            </a:endParaRPr>
          </a:p>
          <a:p>
            <a:pPr algn="just">
              <a:lnSpc>
                <a:spcPct val="150000"/>
              </a:lnSpc>
            </a:pPr>
            <a:r>
              <a:rPr lang="en-US" sz="3200" b="0" i="0" u="none" strike="noStrike" baseline="0" dirty="0">
                <a:solidFill>
                  <a:srgbClr val="000000"/>
                </a:solidFill>
                <a:latin typeface="Times New Roman" panose="02020603050405020304" pitchFamily="18" charset="0"/>
                <a:cs typeface="Times New Roman" panose="02020603050405020304" pitchFamily="18" charset="0"/>
              </a:rPr>
              <a:t>concomitant vitamin B12 and folate deficiency, vitamin B12 must be started first to avoid precipitating sub-acute combined degeneration of the spinal cord</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1321707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6435FF4-FE4E-C80E-BF65-4B3CD457A06B}"/>
              </a:ext>
            </a:extLst>
          </p:cNvPr>
          <p:cNvSpPr txBox="1"/>
          <p:nvPr/>
        </p:nvSpPr>
        <p:spPr>
          <a:xfrm>
            <a:off x="577516" y="139461"/>
            <a:ext cx="11117179" cy="6036909"/>
          </a:xfrm>
          <a:prstGeom prst="rect">
            <a:avLst/>
          </a:prstGeom>
          <a:noFill/>
        </p:spPr>
        <p:txBody>
          <a:bodyPr wrap="square">
            <a:spAutoFit/>
          </a:bodyPr>
          <a:lstStyle/>
          <a:p>
            <a:pPr algn="just">
              <a:lnSpc>
                <a:spcPct val="150000"/>
              </a:lnSpc>
            </a:pPr>
            <a:r>
              <a:rPr lang="en-US" sz="2900" b="1" i="0" u="none" strike="noStrike" baseline="0" dirty="0">
                <a:solidFill>
                  <a:srgbClr val="000000"/>
                </a:solidFill>
                <a:latin typeface="Times New Roman" panose="02020603050405020304" pitchFamily="18" charset="0"/>
                <a:cs typeface="Times New Roman" panose="02020603050405020304" pitchFamily="18" charset="0"/>
              </a:rPr>
              <a:t>Blood transfusion </a:t>
            </a:r>
            <a:endParaRPr lang="en-US" sz="2900" b="0" i="0" u="none" strike="noStrike" baseline="0" dirty="0">
              <a:solidFill>
                <a:srgbClr val="000000"/>
              </a:solidFill>
              <a:latin typeface="Times New Roman" panose="02020603050405020304" pitchFamily="18" charset="0"/>
              <a:cs typeface="Times New Roman" panose="02020603050405020304" pitchFamily="18" charset="0"/>
            </a:endParaRPr>
          </a:p>
          <a:p>
            <a:pPr algn="just">
              <a:lnSpc>
                <a:spcPct val="150000"/>
              </a:lnSpc>
            </a:pPr>
            <a:r>
              <a:rPr lang="en-US" sz="2900" b="0" i="0" u="none" strike="noStrike" baseline="0" dirty="0">
                <a:solidFill>
                  <a:srgbClr val="000000"/>
                </a:solidFill>
                <a:latin typeface="Times New Roman" panose="02020603050405020304" pitchFamily="18" charset="0"/>
                <a:cs typeface="Times New Roman" panose="02020603050405020304" pitchFamily="18" charset="0"/>
              </a:rPr>
              <a:t>Blood transfusion is rarely required for the treatment of IDA because most patients with chronically developing anemia adapt to the resulting physiological stress, and parenteral iron reliably produces a clinically meaningful Hb response within a week.</a:t>
            </a:r>
          </a:p>
          <a:p>
            <a:pPr algn="just">
              <a:lnSpc>
                <a:spcPct val="150000"/>
              </a:lnSpc>
            </a:pPr>
            <a:r>
              <a:rPr lang="en-US" sz="2900" b="0" i="0" u="none" strike="noStrike" baseline="0" dirty="0">
                <a:solidFill>
                  <a:srgbClr val="000000"/>
                </a:solidFill>
                <a:latin typeface="Times New Roman" panose="02020603050405020304" pitchFamily="18" charset="0"/>
                <a:cs typeface="Times New Roman" panose="02020603050405020304" pitchFamily="18" charset="0"/>
              </a:rPr>
              <a:t> </a:t>
            </a:r>
          </a:p>
          <a:p>
            <a:pPr algn="just">
              <a:lnSpc>
                <a:spcPct val="150000"/>
              </a:lnSpc>
            </a:pPr>
            <a:r>
              <a:rPr lang="en-US" sz="2900" i="0" u="none" strike="noStrike" baseline="0" dirty="0">
                <a:solidFill>
                  <a:srgbClr val="FF0000"/>
                </a:solidFill>
                <a:latin typeface="Times New Roman" panose="02020603050405020304" pitchFamily="18" charset="0"/>
                <a:cs typeface="Times New Roman" panose="02020603050405020304" pitchFamily="18" charset="0"/>
              </a:rPr>
              <a:t>Transfusion should be followed by adequate iron replacement</a:t>
            </a:r>
            <a:r>
              <a:rPr lang="en-US" sz="2900" b="0" i="0" u="none" strike="noStrike" baseline="0" dirty="0">
                <a:solidFill>
                  <a:srgbClr val="000000"/>
                </a:solidFill>
                <a:latin typeface="Times New Roman" panose="02020603050405020304" pitchFamily="18" charset="0"/>
                <a:cs typeface="Times New Roman" panose="02020603050405020304" pitchFamily="18" charset="0"/>
              </a:rPr>
              <a:t>, because a unit of packed red cells contains insufficient iron to replenish iron stores in severe IDA. </a:t>
            </a:r>
            <a:endParaRPr lang="en-US" sz="29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8438810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6435FF4-FE4E-C80E-BF65-4B3CD457A06B}"/>
              </a:ext>
            </a:extLst>
          </p:cNvPr>
          <p:cNvSpPr txBox="1"/>
          <p:nvPr/>
        </p:nvSpPr>
        <p:spPr>
          <a:xfrm>
            <a:off x="644892" y="466720"/>
            <a:ext cx="10443411" cy="5809732"/>
          </a:xfrm>
          <a:prstGeom prst="rect">
            <a:avLst/>
          </a:prstGeom>
          <a:noFill/>
        </p:spPr>
        <p:txBody>
          <a:bodyPr wrap="square">
            <a:spAutoFit/>
          </a:bodyPr>
          <a:lstStyle/>
          <a:p>
            <a:pPr algn="just">
              <a:lnSpc>
                <a:spcPct val="150000"/>
              </a:lnSpc>
            </a:pPr>
            <a:r>
              <a:rPr lang="en-US" sz="3600" b="1" i="0" u="none" strike="noStrike" baseline="0" dirty="0">
                <a:solidFill>
                  <a:srgbClr val="000000"/>
                </a:solidFill>
                <a:latin typeface="Times New Roman" panose="02020603050405020304" pitchFamily="18" charset="0"/>
                <a:cs typeface="Times New Roman" panose="02020603050405020304" pitchFamily="18" charset="0"/>
              </a:rPr>
              <a:t>Blood transfusion </a:t>
            </a:r>
            <a:endParaRPr lang="en-US" sz="3600" b="0" i="0" u="none" strike="noStrike" baseline="0" dirty="0">
              <a:solidFill>
                <a:srgbClr val="000000"/>
              </a:solidFill>
              <a:latin typeface="Times New Roman" panose="02020603050405020304" pitchFamily="18" charset="0"/>
              <a:cs typeface="Times New Roman" panose="02020603050405020304" pitchFamily="18" charset="0"/>
            </a:endParaRPr>
          </a:p>
          <a:p>
            <a:pPr algn="just">
              <a:lnSpc>
                <a:spcPct val="150000"/>
              </a:lnSpc>
            </a:pPr>
            <a:r>
              <a:rPr lang="en-US" sz="3600" dirty="0">
                <a:solidFill>
                  <a:srgbClr val="000000"/>
                </a:solidFill>
                <a:latin typeface="Times New Roman" panose="02020603050405020304" pitchFamily="18" charset="0"/>
                <a:cs typeface="Times New Roman" panose="02020603050405020304" pitchFamily="18" charset="0"/>
              </a:rPr>
              <a:t>B</a:t>
            </a:r>
            <a:r>
              <a:rPr lang="en-US" sz="3600" b="0" i="0" u="none" strike="noStrike" baseline="0" dirty="0">
                <a:solidFill>
                  <a:srgbClr val="000000"/>
                </a:solidFill>
                <a:latin typeface="Times New Roman" panose="02020603050405020304" pitchFamily="18" charset="0"/>
                <a:cs typeface="Times New Roman" panose="02020603050405020304" pitchFamily="18" charset="0"/>
              </a:rPr>
              <a:t>lood transfusion indication:</a:t>
            </a:r>
          </a:p>
          <a:p>
            <a:pPr marL="571500" indent="-571500" algn="just">
              <a:lnSpc>
                <a:spcPct val="150000"/>
              </a:lnSpc>
              <a:buFont typeface="Arial" panose="020B0604020202020204" pitchFamily="34" charset="0"/>
              <a:buChar char="•"/>
            </a:pPr>
            <a:r>
              <a:rPr lang="en-US" sz="3600" b="0" i="0" u="none" strike="noStrike" baseline="0" dirty="0">
                <a:solidFill>
                  <a:srgbClr val="000000"/>
                </a:solidFill>
                <a:latin typeface="Times New Roman" panose="02020603050405020304" pitchFamily="18" charset="0"/>
                <a:cs typeface="Times New Roman" panose="02020603050405020304" pitchFamily="18" charset="0"/>
              </a:rPr>
              <a:t>Anemia with hemodynamic instability</a:t>
            </a:r>
            <a:endParaRPr lang="en-US" sz="3600" dirty="0">
              <a:solidFill>
                <a:srgbClr val="000000"/>
              </a:solidFill>
              <a:latin typeface="Times New Roman" panose="02020603050405020304" pitchFamily="18" charset="0"/>
              <a:cs typeface="Times New Roman" panose="02020603050405020304" pitchFamily="18" charset="0"/>
            </a:endParaRPr>
          </a:p>
          <a:p>
            <a:pPr marL="571500" indent="-571500" algn="just">
              <a:lnSpc>
                <a:spcPct val="150000"/>
              </a:lnSpc>
              <a:buFont typeface="Arial" panose="020B0604020202020204" pitchFamily="34" charset="0"/>
              <a:buChar char="•"/>
            </a:pPr>
            <a:r>
              <a:rPr lang="en-US" sz="3600" b="0" i="0" u="none" strike="noStrike" baseline="0" dirty="0">
                <a:solidFill>
                  <a:srgbClr val="000000"/>
                </a:solidFill>
                <a:latin typeface="Times New Roman" panose="02020603050405020304" pitchFamily="18" charset="0"/>
                <a:cs typeface="Times New Roman" panose="02020603050405020304" pitchFamily="18" charset="0"/>
              </a:rPr>
              <a:t>Severe acute anemia</a:t>
            </a:r>
            <a:endParaRPr lang="en-US" sz="3600" dirty="0">
              <a:solidFill>
                <a:srgbClr val="000000"/>
              </a:solidFill>
              <a:latin typeface="Times New Roman" panose="02020603050405020304" pitchFamily="18" charset="0"/>
              <a:cs typeface="Times New Roman" panose="02020603050405020304" pitchFamily="18" charset="0"/>
            </a:endParaRPr>
          </a:p>
          <a:p>
            <a:pPr marL="571500" indent="-571500" algn="just">
              <a:lnSpc>
                <a:spcPct val="150000"/>
              </a:lnSpc>
              <a:buFont typeface="Arial" panose="020B0604020202020204" pitchFamily="34" charset="0"/>
              <a:buChar char="•"/>
            </a:pPr>
            <a:r>
              <a:rPr lang="en-US" sz="3600" b="0" i="0" u="none" strike="noStrike" baseline="0" dirty="0">
                <a:solidFill>
                  <a:srgbClr val="000000"/>
                </a:solidFill>
                <a:latin typeface="Times New Roman" panose="02020603050405020304" pitchFamily="18" charset="0"/>
                <a:cs typeface="Times New Roman" panose="02020603050405020304" pitchFamily="18" charset="0"/>
              </a:rPr>
              <a:t>Presence of risk factors or warning signs of life-threatening cardiovascular disease failure of all other treatments. </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3189245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018DD300-3C72-520E-3747-09855EF2B894}"/>
              </a:ext>
            </a:extLst>
          </p:cNvPr>
          <p:cNvPicPr>
            <a:picLocks noChangeAspect="1"/>
          </p:cNvPicPr>
          <p:nvPr/>
        </p:nvPicPr>
        <p:blipFill>
          <a:blip r:embed="rId2"/>
          <a:stretch>
            <a:fillRect/>
          </a:stretch>
        </p:blipFill>
        <p:spPr>
          <a:xfrm>
            <a:off x="481264" y="211755"/>
            <a:ext cx="11338560" cy="5755907"/>
          </a:xfrm>
          <a:prstGeom prst="rect">
            <a:avLst/>
          </a:prstGeom>
        </p:spPr>
      </p:pic>
    </p:spTree>
    <p:extLst>
      <p:ext uri="{BB962C8B-B14F-4D97-AF65-F5344CB8AC3E}">
        <p14:creationId xmlns:p14="http://schemas.microsoft.com/office/powerpoint/2010/main" val="16493805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71B8D716-AC03-D3E9-A55B-942BD54DD0AA}"/>
              </a:ext>
            </a:extLst>
          </p:cNvPr>
          <p:cNvPicPr>
            <a:picLocks noChangeAspect="1"/>
          </p:cNvPicPr>
          <p:nvPr/>
        </p:nvPicPr>
        <p:blipFill>
          <a:blip r:embed="rId2"/>
          <a:stretch>
            <a:fillRect/>
          </a:stretch>
        </p:blipFill>
        <p:spPr>
          <a:xfrm>
            <a:off x="423512" y="644893"/>
            <a:ext cx="11328934" cy="3922711"/>
          </a:xfrm>
          <a:prstGeom prst="rect">
            <a:avLst/>
          </a:prstGeom>
        </p:spPr>
      </p:pic>
      <p:pic>
        <p:nvPicPr>
          <p:cNvPr id="5" name="Picture 4">
            <a:extLst>
              <a:ext uri="{FF2B5EF4-FFF2-40B4-BE49-F238E27FC236}">
                <a16:creationId xmlns:a16="http://schemas.microsoft.com/office/drawing/2014/main" id="{1CB9270A-12EB-6024-D1C3-A15BA3DD866D}"/>
              </a:ext>
            </a:extLst>
          </p:cNvPr>
          <p:cNvPicPr>
            <a:picLocks noChangeAspect="1"/>
          </p:cNvPicPr>
          <p:nvPr/>
        </p:nvPicPr>
        <p:blipFill>
          <a:blip r:embed="rId3"/>
          <a:stretch>
            <a:fillRect/>
          </a:stretch>
        </p:blipFill>
        <p:spPr>
          <a:xfrm>
            <a:off x="591829" y="4225583"/>
            <a:ext cx="10977737" cy="2213718"/>
          </a:xfrm>
          <a:prstGeom prst="rect">
            <a:avLst/>
          </a:prstGeom>
        </p:spPr>
      </p:pic>
    </p:spTree>
    <p:extLst>
      <p:ext uri="{BB962C8B-B14F-4D97-AF65-F5344CB8AC3E}">
        <p14:creationId xmlns:p14="http://schemas.microsoft.com/office/powerpoint/2010/main" val="27026000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7A7B66D-73A0-BCFA-6236-C5BA515BD15B}"/>
              </a:ext>
            </a:extLst>
          </p:cNvPr>
          <p:cNvSpPr txBox="1"/>
          <p:nvPr/>
        </p:nvSpPr>
        <p:spPr>
          <a:xfrm>
            <a:off x="539015" y="239343"/>
            <a:ext cx="10886172" cy="5809732"/>
          </a:xfrm>
          <a:prstGeom prst="rect">
            <a:avLst/>
          </a:prstGeom>
          <a:noFill/>
        </p:spPr>
        <p:txBody>
          <a:bodyPr wrap="square">
            <a:spAutoFit/>
          </a:bodyPr>
          <a:lstStyle/>
          <a:p>
            <a:pPr algn="just">
              <a:lnSpc>
                <a:spcPct val="150000"/>
              </a:lnSpc>
            </a:pPr>
            <a:r>
              <a:rPr lang="en-US" sz="3600" b="1" i="0" u="none" strike="noStrike" baseline="0" dirty="0">
                <a:solidFill>
                  <a:srgbClr val="000000"/>
                </a:solidFill>
                <a:latin typeface="Times New Roman" panose="02020603050405020304" pitchFamily="18" charset="0"/>
                <a:cs typeface="Times New Roman" panose="02020603050405020304" pitchFamily="18" charset="0"/>
              </a:rPr>
              <a:t>Determining the etiology of anemia</a:t>
            </a:r>
          </a:p>
          <a:p>
            <a:pPr algn="just">
              <a:lnSpc>
                <a:spcPct val="150000"/>
              </a:lnSpc>
            </a:pPr>
            <a:r>
              <a:rPr lang="en-US" sz="3600" i="0" u="none" strike="noStrike" baseline="0" dirty="0">
                <a:solidFill>
                  <a:srgbClr val="000000"/>
                </a:solidFill>
                <a:latin typeface="Times New Roman" panose="02020603050405020304" pitchFamily="18" charset="0"/>
                <a:cs typeface="Times New Roman" panose="02020603050405020304" pitchFamily="18" charset="0"/>
              </a:rPr>
              <a:t>   </a:t>
            </a:r>
          </a:p>
          <a:p>
            <a:pPr algn="just">
              <a:lnSpc>
                <a:spcPct val="150000"/>
              </a:lnSpc>
            </a:pPr>
            <a:r>
              <a:rPr lang="en-US" sz="3600" i="0" u="none" strike="noStrike" baseline="0" dirty="0">
                <a:solidFill>
                  <a:srgbClr val="000000"/>
                </a:solidFill>
                <a:latin typeface="Times New Roman" panose="02020603050405020304" pitchFamily="18" charset="0"/>
                <a:cs typeface="Times New Roman" panose="02020603050405020304" pitchFamily="18" charset="0"/>
              </a:rPr>
              <a:t>Anemia parameters should be evaluated </a:t>
            </a:r>
            <a:r>
              <a:rPr lang="en-US" sz="3600" b="1" i="0" u="none" strike="noStrike" baseline="0" dirty="0">
                <a:solidFill>
                  <a:srgbClr val="000000"/>
                </a:solidFill>
                <a:latin typeface="Times New Roman" panose="02020603050405020304" pitchFamily="18" charset="0"/>
                <a:cs typeface="Times New Roman" panose="02020603050405020304" pitchFamily="18" charset="0"/>
              </a:rPr>
              <a:t>every 6 to 12 months </a:t>
            </a:r>
            <a:r>
              <a:rPr lang="en-US" sz="3600" i="0" u="none" strike="noStrike" baseline="0" dirty="0">
                <a:solidFill>
                  <a:srgbClr val="000000"/>
                </a:solidFill>
                <a:latin typeface="Times New Roman" panose="02020603050405020304" pitchFamily="18" charset="0"/>
                <a:cs typeface="Times New Roman" panose="02020603050405020304" pitchFamily="18" charset="0"/>
              </a:rPr>
              <a:t>in patients in </a:t>
            </a:r>
            <a:r>
              <a:rPr lang="en-US" sz="3600" b="1" i="0" u="none" strike="noStrike" baseline="0" dirty="0">
                <a:solidFill>
                  <a:schemeClr val="accent6">
                    <a:lumMod val="75000"/>
                  </a:schemeClr>
                </a:solidFill>
                <a:latin typeface="Times New Roman" panose="02020603050405020304" pitchFamily="18" charset="0"/>
                <a:cs typeface="Times New Roman" panose="02020603050405020304" pitchFamily="18" charset="0"/>
              </a:rPr>
              <a:t>remission or with mild </a:t>
            </a:r>
            <a:r>
              <a:rPr lang="en-US" sz="3600" i="0" u="none" strike="noStrike" baseline="0" dirty="0">
                <a:solidFill>
                  <a:srgbClr val="000000"/>
                </a:solidFill>
                <a:latin typeface="Times New Roman" panose="02020603050405020304" pitchFamily="18" charset="0"/>
                <a:cs typeface="Times New Roman" panose="02020603050405020304" pitchFamily="18" charset="0"/>
              </a:rPr>
              <a:t>disease activity</a:t>
            </a:r>
          </a:p>
          <a:p>
            <a:pPr algn="just">
              <a:lnSpc>
                <a:spcPct val="150000"/>
              </a:lnSpc>
            </a:pPr>
            <a:r>
              <a:rPr lang="en-US" sz="3600" i="0" u="none" strike="noStrike" baseline="0" dirty="0">
                <a:solidFill>
                  <a:srgbClr val="000000"/>
                </a:solidFill>
                <a:latin typeface="Times New Roman" panose="02020603050405020304" pitchFamily="18" charset="0"/>
                <a:cs typeface="Times New Roman" panose="02020603050405020304" pitchFamily="18" charset="0"/>
              </a:rPr>
              <a:t>patients with </a:t>
            </a:r>
            <a:r>
              <a:rPr lang="en-US" sz="3600" b="1" i="0" u="none" strike="noStrike" baseline="0" dirty="0">
                <a:solidFill>
                  <a:srgbClr val="FF0000"/>
                </a:solidFill>
                <a:latin typeface="Times New Roman" panose="02020603050405020304" pitchFamily="18" charset="0"/>
                <a:cs typeface="Times New Roman" panose="02020603050405020304" pitchFamily="18" charset="0"/>
              </a:rPr>
              <a:t>active disease </a:t>
            </a:r>
            <a:r>
              <a:rPr lang="en-US" sz="3600" i="0" u="none" strike="noStrike" baseline="0" dirty="0">
                <a:solidFill>
                  <a:srgbClr val="000000"/>
                </a:solidFill>
                <a:latin typeface="Times New Roman" panose="02020603050405020304" pitchFamily="18" charset="0"/>
                <a:cs typeface="Times New Roman" panose="02020603050405020304" pitchFamily="18" charset="0"/>
              </a:rPr>
              <a:t>should be monitored at least </a:t>
            </a:r>
            <a:r>
              <a:rPr lang="en-US" sz="3600" b="1" i="0" u="none" strike="noStrike" baseline="0" dirty="0">
                <a:solidFill>
                  <a:srgbClr val="000000"/>
                </a:solidFill>
                <a:latin typeface="Times New Roman" panose="02020603050405020304" pitchFamily="18" charset="0"/>
                <a:cs typeface="Times New Roman" panose="02020603050405020304" pitchFamily="18" charset="0"/>
              </a:rPr>
              <a:t>every 3 months</a:t>
            </a:r>
            <a:r>
              <a:rPr lang="en-US" sz="3600" i="0" u="none" strike="noStrike" baseline="0" dirty="0">
                <a:solidFill>
                  <a:srgbClr val="000000"/>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3766525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7A7B66D-73A0-BCFA-6236-C5BA515BD15B}"/>
              </a:ext>
            </a:extLst>
          </p:cNvPr>
          <p:cNvSpPr txBox="1"/>
          <p:nvPr/>
        </p:nvSpPr>
        <p:spPr>
          <a:xfrm>
            <a:off x="548640" y="547352"/>
            <a:ext cx="10886172" cy="5016758"/>
          </a:xfrm>
          <a:prstGeom prst="rect">
            <a:avLst/>
          </a:prstGeom>
          <a:noFill/>
        </p:spPr>
        <p:txBody>
          <a:bodyPr wrap="square">
            <a:spAutoFit/>
          </a:bodyPr>
          <a:lstStyle/>
          <a:p>
            <a:pPr algn="just"/>
            <a:r>
              <a:rPr lang="en-US" sz="3200" b="1" i="0" u="none" strike="noStrike" baseline="0" dirty="0">
                <a:solidFill>
                  <a:srgbClr val="000000"/>
                </a:solidFill>
                <a:latin typeface="Times New Roman" panose="02020603050405020304" pitchFamily="18" charset="0"/>
                <a:cs typeface="Times New Roman" panose="02020603050405020304" pitchFamily="18" charset="0"/>
              </a:rPr>
              <a:t>Determining the etiology of anemia</a:t>
            </a:r>
          </a:p>
          <a:p>
            <a:pPr algn="just"/>
            <a:endParaRPr lang="en-US" sz="3200" b="1" dirty="0">
              <a:solidFill>
                <a:srgbClr val="000000"/>
              </a:solidFill>
              <a:latin typeface="Times New Roman" panose="02020603050405020304" pitchFamily="18" charset="0"/>
              <a:cs typeface="Times New Roman" panose="02020603050405020304" pitchFamily="18" charset="0"/>
            </a:endParaRPr>
          </a:p>
          <a:p>
            <a:pPr algn="just"/>
            <a:r>
              <a:rPr lang="en-US" sz="3200" i="0" u="none" strike="noStrike" baseline="0" dirty="0">
                <a:solidFill>
                  <a:srgbClr val="000000"/>
                </a:solidFill>
                <a:latin typeface="Times New Roman" panose="02020603050405020304" pitchFamily="18" charset="0"/>
                <a:cs typeface="Times New Roman" panose="02020603050405020304" pitchFamily="18" charset="0"/>
              </a:rPr>
              <a:t>Diagnostic criteria for Anemia of Chronic Disease (ACD)</a:t>
            </a:r>
            <a:r>
              <a:rPr lang="en-US" sz="3200" b="1" i="0" u="none" strike="noStrike" baseline="0" dirty="0">
                <a:solidFill>
                  <a:srgbClr val="000000"/>
                </a:solidFill>
                <a:latin typeface="Times New Roman" panose="02020603050405020304" pitchFamily="18" charset="0"/>
                <a:cs typeface="Times New Roman" panose="02020603050405020304" pitchFamily="18" charset="0"/>
              </a:rPr>
              <a:t>:</a:t>
            </a:r>
          </a:p>
          <a:p>
            <a:pPr algn="just"/>
            <a:r>
              <a:rPr lang="en-US" sz="3200" i="0" u="none" strike="noStrike" baseline="0" dirty="0">
                <a:solidFill>
                  <a:srgbClr val="000000"/>
                </a:solidFill>
                <a:latin typeface="Times New Roman" panose="02020603050405020304" pitchFamily="18" charset="0"/>
                <a:cs typeface="Times New Roman" panose="02020603050405020304" pitchFamily="18" charset="0"/>
              </a:rPr>
              <a:t> </a:t>
            </a:r>
          </a:p>
          <a:p>
            <a:pPr marL="457200" indent="-457200" algn="just">
              <a:buFont typeface="Arial" panose="020B0604020202020204" pitchFamily="34" charset="0"/>
              <a:buChar char="•"/>
            </a:pPr>
            <a:r>
              <a:rPr lang="en-US" sz="3200" i="0" u="none" strike="noStrike" baseline="0" dirty="0">
                <a:solidFill>
                  <a:srgbClr val="000000"/>
                </a:solidFill>
                <a:latin typeface="Times New Roman" panose="02020603050405020304" pitchFamily="18" charset="0"/>
                <a:cs typeface="Times New Roman" panose="02020603050405020304" pitchFamily="18" charset="0"/>
              </a:rPr>
              <a:t>Presence of biochemical or clinical evidence of inflammation</a:t>
            </a:r>
          </a:p>
          <a:p>
            <a:pPr marL="457200" indent="-457200" algn="just">
              <a:buFont typeface="Arial" panose="020B0604020202020204" pitchFamily="34" charset="0"/>
              <a:buChar char="•"/>
            </a:pPr>
            <a:r>
              <a:rPr lang="en-US" sz="3200" dirty="0">
                <a:solidFill>
                  <a:srgbClr val="000000"/>
                </a:solidFill>
                <a:latin typeface="Times New Roman" panose="02020603050405020304" pitchFamily="18" charset="0"/>
                <a:cs typeface="Times New Roman" panose="02020603050405020304" pitchFamily="18" charset="0"/>
              </a:rPr>
              <a:t>S</a:t>
            </a:r>
            <a:r>
              <a:rPr lang="en-US" sz="3200" i="0" u="none" strike="noStrike" baseline="0" dirty="0">
                <a:solidFill>
                  <a:srgbClr val="000000"/>
                </a:solidFill>
                <a:latin typeface="Times New Roman" panose="02020603050405020304" pitchFamily="18" charset="0"/>
                <a:cs typeface="Times New Roman" panose="02020603050405020304" pitchFamily="18" charset="0"/>
              </a:rPr>
              <a:t>erum ferritin &gt;100 </a:t>
            </a:r>
            <a:r>
              <a:rPr lang="en-US" sz="3200" i="0" u="none" strike="noStrike" baseline="0" dirty="0" err="1">
                <a:solidFill>
                  <a:srgbClr val="000000"/>
                </a:solidFill>
                <a:latin typeface="Times New Roman" panose="02020603050405020304" pitchFamily="18" charset="0"/>
                <a:cs typeface="Times New Roman" panose="02020603050405020304" pitchFamily="18" charset="0"/>
              </a:rPr>
              <a:t>μg</a:t>
            </a:r>
            <a:r>
              <a:rPr lang="en-US" sz="3200" i="0" u="none" strike="noStrike" baseline="0" dirty="0">
                <a:solidFill>
                  <a:srgbClr val="000000"/>
                </a:solidFill>
                <a:latin typeface="Times New Roman" panose="02020603050405020304" pitchFamily="18" charset="0"/>
                <a:cs typeface="Times New Roman" panose="02020603050405020304" pitchFamily="18" charset="0"/>
              </a:rPr>
              <a:t>/L </a:t>
            </a:r>
          </a:p>
          <a:p>
            <a:pPr marL="457200" indent="-457200" algn="just">
              <a:buFont typeface="Arial" panose="020B0604020202020204" pitchFamily="34" charset="0"/>
              <a:buChar char="•"/>
            </a:pPr>
            <a:r>
              <a:rPr lang="en-US" sz="3200" dirty="0">
                <a:solidFill>
                  <a:srgbClr val="000000"/>
                </a:solidFill>
                <a:latin typeface="Times New Roman" panose="02020603050405020304" pitchFamily="18" charset="0"/>
                <a:cs typeface="Times New Roman" panose="02020603050405020304" pitchFamily="18" charset="0"/>
              </a:rPr>
              <a:t>T</a:t>
            </a:r>
            <a:r>
              <a:rPr lang="en-US" sz="3200" i="0" u="none" strike="noStrike" baseline="0" dirty="0">
                <a:solidFill>
                  <a:srgbClr val="000000"/>
                </a:solidFill>
                <a:latin typeface="Times New Roman" panose="02020603050405020304" pitchFamily="18" charset="0"/>
                <a:cs typeface="Times New Roman" panose="02020603050405020304" pitchFamily="18" charset="0"/>
              </a:rPr>
              <a:t>ransferrin saturation &lt;16%. </a:t>
            </a:r>
          </a:p>
          <a:p>
            <a:pPr algn="just"/>
            <a:endParaRPr lang="en-US" sz="3200" i="0" u="none" strike="noStrike" baseline="0" dirty="0">
              <a:solidFill>
                <a:srgbClr val="000000"/>
              </a:solidFill>
              <a:latin typeface="Times New Roman" panose="02020603050405020304" pitchFamily="18" charset="0"/>
              <a:cs typeface="Times New Roman" panose="02020603050405020304" pitchFamily="18" charset="0"/>
            </a:endParaRPr>
          </a:p>
          <a:p>
            <a:pPr algn="just"/>
            <a:r>
              <a:rPr lang="en-US" sz="3200" i="0" u="none" strike="noStrike" baseline="0" dirty="0">
                <a:solidFill>
                  <a:srgbClr val="000000"/>
                </a:solidFill>
                <a:latin typeface="Times New Roman" panose="02020603050405020304" pitchFamily="18" charset="0"/>
                <a:cs typeface="Times New Roman" panose="02020603050405020304" pitchFamily="18" charset="0"/>
              </a:rPr>
              <a:t>If the serum ferritin level is between 30 and 100 </a:t>
            </a:r>
            <a:r>
              <a:rPr lang="en-US" sz="3200" i="0" u="none" strike="noStrike" baseline="0" dirty="0" err="1">
                <a:solidFill>
                  <a:srgbClr val="000000"/>
                </a:solidFill>
                <a:latin typeface="Times New Roman" panose="02020603050405020304" pitchFamily="18" charset="0"/>
                <a:cs typeface="Times New Roman" panose="02020603050405020304" pitchFamily="18" charset="0"/>
              </a:rPr>
              <a:t>μg</a:t>
            </a:r>
            <a:r>
              <a:rPr lang="en-US" sz="3200" i="0" u="none" strike="noStrike" baseline="0" dirty="0">
                <a:solidFill>
                  <a:srgbClr val="000000"/>
                </a:solidFill>
                <a:latin typeface="Times New Roman" panose="02020603050405020304" pitchFamily="18" charset="0"/>
                <a:cs typeface="Times New Roman" panose="02020603050405020304" pitchFamily="18" charset="0"/>
              </a:rPr>
              <a:t>/L, a combination of true iron deficiency and ACD is likely </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706893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29C0937-871A-C038-74B9-920DD9AEF228}"/>
              </a:ext>
            </a:extLst>
          </p:cNvPr>
          <p:cNvSpPr txBox="1"/>
          <p:nvPr/>
        </p:nvSpPr>
        <p:spPr>
          <a:xfrm>
            <a:off x="388219" y="770021"/>
            <a:ext cx="11415561" cy="5174493"/>
          </a:xfrm>
          <a:prstGeom prst="rect">
            <a:avLst/>
          </a:prstGeom>
          <a:noFill/>
        </p:spPr>
        <p:txBody>
          <a:bodyPr wrap="square">
            <a:spAutoFit/>
          </a:bodyPr>
          <a:lstStyle/>
          <a:p>
            <a:pPr algn="just">
              <a:lnSpc>
                <a:spcPct val="150000"/>
              </a:lnSpc>
            </a:pPr>
            <a:r>
              <a:rPr lang="en-US" sz="3200" b="1" i="0" u="none" strike="noStrike" baseline="0" dirty="0">
                <a:solidFill>
                  <a:srgbClr val="000000"/>
                </a:solidFill>
                <a:latin typeface="Times New Roman" panose="02020603050405020304" pitchFamily="18" charset="0"/>
                <a:cs typeface="Times New Roman" panose="02020603050405020304" pitchFamily="18" charset="0"/>
              </a:rPr>
              <a:t>Normal MCV </a:t>
            </a:r>
            <a:r>
              <a:rPr lang="en-US" sz="3200" b="0" i="0" u="none" strike="noStrike" baseline="0" dirty="0">
                <a:solidFill>
                  <a:srgbClr val="000000"/>
                </a:solidFill>
                <a:latin typeface="Times New Roman" panose="02020603050405020304" pitchFamily="18" charset="0"/>
                <a:cs typeface="Times New Roman" panose="02020603050405020304" pitchFamily="18" charset="0"/>
              </a:rPr>
              <a:t>does not exclude iron deficiency, since up to </a:t>
            </a:r>
            <a:r>
              <a:rPr lang="en-US" sz="3200" b="0" i="0" u="none" strike="noStrike" baseline="0" dirty="0">
                <a:solidFill>
                  <a:srgbClr val="FF0000"/>
                </a:solidFill>
                <a:latin typeface="Times New Roman" panose="02020603050405020304" pitchFamily="18" charset="0"/>
                <a:cs typeface="Times New Roman" panose="02020603050405020304" pitchFamily="18" charset="0"/>
              </a:rPr>
              <a:t>40% of ‘pure’ IDA cases are normocytic. </a:t>
            </a:r>
          </a:p>
          <a:p>
            <a:pPr algn="just">
              <a:lnSpc>
                <a:spcPct val="150000"/>
              </a:lnSpc>
            </a:pPr>
            <a:r>
              <a:rPr lang="en-US" sz="3200" b="0" i="0" u="none" strike="noStrike" baseline="0" dirty="0">
                <a:solidFill>
                  <a:srgbClr val="000000"/>
                </a:solidFill>
                <a:latin typeface="Times New Roman" panose="02020603050405020304" pitchFamily="18" charset="0"/>
                <a:cs typeface="Times New Roman" panose="02020603050405020304" pitchFamily="18" charset="0"/>
              </a:rPr>
              <a:t>Conversely, the presence of </a:t>
            </a:r>
            <a:r>
              <a:rPr lang="en-US" sz="3200" b="1" i="0" u="none" strike="noStrike" baseline="0" dirty="0">
                <a:solidFill>
                  <a:srgbClr val="000000"/>
                </a:solidFill>
                <a:latin typeface="Times New Roman" panose="02020603050405020304" pitchFamily="18" charset="0"/>
                <a:cs typeface="Times New Roman" panose="02020603050405020304" pitchFamily="18" charset="0"/>
              </a:rPr>
              <a:t>microcytosis</a:t>
            </a:r>
            <a:r>
              <a:rPr lang="en-US" sz="3200" b="0" i="0" u="none" strike="noStrike" baseline="0" dirty="0">
                <a:solidFill>
                  <a:srgbClr val="000000"/>
                </a:solidFill>
                <a:latin typeface="Times New Roman" panose="02020603050405020304" pitchFamily="18" charset="0"/>
                <a:cs typeface="Times New Roman" panose="02020603050405020304" pitchFamily="18" charset="0"/>
              </a:rPr>
              <a:t> does not necessarily imply iron deficiency, since it can be induced by other types of anemia and disease, such as ACD, sideroblastic anemia, or thalassemia, and indeed may also be affected by pre-analytical variables, including temperature and storage times.</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993591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ECDC92E-5DD9-CB49-956F-E9E7B69A135D}"/>
              </a:ext>
            </a:extLst>
          </p:cNvPr>
          <p:cNvSpPr txBox="1"/>
          <p:nvPr/>
        </p:nvSpPr>
        <p:spPr>
          <a:xfrm>
            <a:off x="635267" y="1119410"/>
            <a:ext cx="11056219" cy="4278094"/>
          </a:xfrm>
          <a:prstGeom prst="rect">
            <a:avLst/>
          </a:prstGeom>
          <a:noFill/>
        </p:spPr>
        <p:txBody>
          <a:bodyPr wrap="square">
            <a:spAutoFit/>
          </a:bodyPr>
          <a:lstStyle/>
          <a:p>
            <a:pPr algn="just"/>
            <a:r>
              <a:rPr lang="en-US" sz="3400" b="1" i="0" u="none" strike="noStrike" baseline="0" dirty="0">
                <a:solidFill>
                  <a:srgbClr val="000000"/>
                </a:solidFill>
                <a:latin typeface="Times New Roman" panose="02020603050405020304" pitchFamily="18" charset="0"/>
                <a:cs typeface="Times New Roman" panose="02020603050405020304" pitchFamily="18" charset="0"/>
              </a:rPr>
              <a:t>Ferritin</a:t>
            </a:r>
            <a:r>
              <a:rPr lang="en-US" sz="3400" b="0" i="0" u="none" strike="noStrike" baseline="0" dirty="0">
                <a:solidFill>
                  <a:srgbClr val="000000"/>
                </a:solidFill>
                <a:latin typeface="Times New Roman" panose="02020603050405020304" pitchFamily="18" charset="0"/>
                <a:cs typeface="Times New Roman" panose="02020603050405020304" pitchFamily="18" charset="0"/>
              </a:rPr>
              <a:t> is not only subject to </a:t>
            </a:r>
            <a:r>
              <a:rPr lang="en-US" sz="3400" b="0" i="0" u="none" strike="noStrike" baseline="0" dirty="0">
                <a:solidFill>
                  <a:srgbClr val="FF0000"/>
                </a:solidFill>
                <a:latin typeface="Times New Roman" panose="02020603050405020304" pitchFamily="18" charset="0"/>
                <a:cs typeface="Times New Roman" panose="02020603050405020304" pitchFamily="18" charset="0"/>
              </a:rPr>
              <a:t>gender differences </a:t>
            </a:r>
            <a:r>
              <a:rPr lang="en-US" sz="3400" b="0" i="0" u="none" strike="noStrike" baseline="0" dirty="0">
                <a:solidFill>
                  <a:srgbClr val="000000"/>
                </a:solidFill>
                <a:latin typeface="Times New Roman" panose="02020603050405020304" pitchFamily="18" charset="0"/>
                <a:cs typeface="Times New Roman" panose="02020603050405020304" pitchFamily="18" charset="0"/>
              </a:rPr>
              <a:t>but is also an </a:t>
            </a:r>
            <a:r>
              <a:rPr lang="en-US" sz="3400" b="0" i="0" u="none" strike="noStrike" baseline="0" dirty="0">
                <a:solidFill>
                  <a:srgbClr val="FF0000"/>
                </a:solidFill>
                <a:latin typeface="Times New Roman" panose="02020603050405020304" pitchFamily="18" charset="0"/>
                <a:cs typeface="Times New Roman" panose="02020603050405020304" pitchFamily="18" charset="0"/>
              </a:rPr>
              <a:t>acute-phase reactant</a:t>
            </a:r>
            <a:r>
              <a:rPr lang="en-US" sz="3400" b="0" i="0" u="none" strike="noStrike" baseline="0" dirty="0">
                <a:solidFill>
                  <a:srgbClr val="000000"/>
                </a:solidFill>
                <a:latin typeface="Times New Roman" panose="02020603050405020304" pitchFamily="18" charset="0"/>
                <a:cs typeface="Times New Roman" panose="02020603050405020304" pitchFamily="18" charset="0"/>
              </a:rPr>
              <a:t> and is thus prone to falsely elevated or normal levels in populations with inflammatory reactions</a:t>
            </a:r>
          </a:p>
          <a:p>
            <a:pPr algn="just"/>
            <a:endParaRPr lang="en-US" sz="3400" dirty="0">
              <a:solidFill>
                <a:srgbClr val="000000"/>
              </a:solidFill>
              <a:latin typeface="Times New Roman" panose="02020603050405020304" pitchFamily="18" charset="0"/>
              <a:cs typeface="Times New Roman" panose="02020603050405020304" pitchFamily="18" charset="0"/>
            </a:endParaRPr>
          </a:p>
          <a:p>
            <a:pPr algn="just"/>
            <a:r>
              <a:rPr lang="en-US" sz="3400" b="0" i="0" u="none" strike="noStrike" baseline="0" dirty="0">
                <a:solidFill>
                  <a:srgbClr val="000000"/>
                </a:solidFill>
                <a:latin typeface="Times New Roman" panose="02020603050405020304" pitchFamily="18" charset="0"/>
                <a:cs typeface="Times New Roman" panose="02020603050405020304" pitchFamily="18" charset="0"/>
              </a:rPr>
              <a:t>the diagnostic work-up should include:</a:t>
            </a:r>
          </a:p>
          <a:p>
            <a:pPr algn="just"/>
            <a:r>
              <a:rPr lang="en-US" sz="3400" dirty="0">
                <a:solidFill>
                  <a:srgbClr val="000000"/>
                </a:solidFill>
                <a:latin typeface="Times New Roman" panose="02020603050405020304" pitchFamily="18" charset="0"/>
                <a:cs typeface="Times New Roman" panose="02020603050405020304" pitchFamily="18" charset="0"/>
              </a:rPr>
              <a:t>	</a:t>
            </a:r>
            <a:r>
              <a:rPr lang="en-US" sz="3400" b="1" i="0" u="none" strike="noStrike" baseline="0" dirty="0">
                <a:solidFill>
                  <a:srgbClr val="000000"/>
                </a:solidFill>
                <a:latin typeface="Times New Roman" panose="02020603050405020304" pitchFamily="18" charset="0"/>
                <a:cs typeface="Times New Roman" panose="02020603050405020304" pitchFamily="18" charset="0"/>
              </a:rPr>
              <a:t>CRP</a:t>
            </a:r>
            <a:r>
              <a:rPr lang="en-US" sz="3400" b="0" i="0" u="none" strike="noStrike" baseline="0" dirty="0">
                <a:solidFill>
                  <a:srgbClr val="000000"/>
                </a:solidFill>
                <a:latin typeface="Times New Roman" panose="02020603050405020304" pitchFamily="18" charset="0"/>
                <a:cs typeface="Times New Roman" panose="02020603050405020304" pitchFamily="18" charset="0"/>
              </a:rPr>
              <a:t> </a:t>
            </a:r>
          </a:p>
          <a:p>
            <a:pPr algn="just"/>
            <a:r>
              <a:rPr lang="en-US" sz="3400" b="1" i="0" u="none" strike="noStrike" baseline="0" dirty="0">
                <a:solidFill>
                  <a:srgbClr val="000000"/>
                </a:solidFill>
                <a:latin typeface="Times New Roman" panose="02020603050405020304" pitchFamily="18" charset="0"/>
                <a:cs typeface="Times New Roman" panose="02020603050405020304" pitchFamily="18" charset="0"/>
              </a:rPr>
              <a:t>	ESR</a:t>
            </a:r>
            <a:r>
              <a:rPr lang="en-US" sz="3400" b="0" i="0" u="none" strike="noStrike" baseline="0" dirty="0">
                <a:solidFill>
                  <a:srgbClr val="000000"/>
                </a:solidFill>
                <a:latin typeface="Times New Roman" panose="02020603050405020304" pitchFamily="18" charset="0"/>
                <a:cs typeface="Times New Roman" panose="02020603050405020304" pitchFamily="18" charset="0"/>
              </a:rPr>
              <a:t> and </a:t>
            </a:r>
          </a:p>
          <a:p>
            <a:pPr algn="just"/>
            <a:r>
              <a:rPr lang="en-US" sz="3400" b="0" i="0" u="none" strike="noStrike" baseline="0" dirty="0">
                <a:solidFill>
                  <a:srgbClr val="000000"/>
                </a:solidFill>
                <a:latin typeface="Times New Roman" panose="02020603050405020304" pitchFamily="18" charset="0"/>
                <a:cs typeface="Times New Roman" panose="02020603050405020304" pitchFamily="18" charset="0"/>
              </a:rPr>
              <a:t>	transferrin saturation [</a:t>
            </a:r>
            <a:r>
              <a:rPr lang="en-US" sz="3400" b="1" i="0" u="none" strike="noStrike" baseline="0" dirty="0">
                <a:solidFill>
                  <a:srgbClr val="000000"/>
                </a:solidFill>
                <a:latin typeface="Times New Roman" panose="02020603050405020304" pitchFamily="18" charset="0"/>
                <a:cs typeface="Times New Roman" panose="02020603050405020304" pitchFamily="18" charset="0"/>
              </a:rPr>
              <a:t>TSAT</a:t>
            </a:r>
            <a:r>
              <a:rPr lang="en-US" sz="3400" b="0" i="0" u="none" strike="noStrike" baseline="0" dirty="0">
                <a:solidFill>
                  <a:srgbClr val="000000"/>
                </a:solidFill>
                <a:latin typeface="Times New Roman" panose="02020603050405020304" pitchFamily="18" charset="0"/>
                <a:cs typeface="Times New Roman" panose="02020603050405020304" pitchFamily="18" charset="0"/>
              </a:rPr>
              <a:t>]</a:t>
            </a:r>
            <a:endParaRPr lang="en-US" sz="3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957165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3033</TotalTime>
  <Words>2035</Words>
  <Application>Microsoft Office PowerPoint</Application>
  <PresentationFormat>Widescreen</PresentationFormat>
  <Paragraphs>180</Paragraphs>
  <Slides>48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48</vt:i4>
      </vt:variant>
    </vt:vector>
  </HeadingPairs>
  <TitlesOfParts>
    <vt:vector size="54" baseType="lpstr">
      <vt:lpstr>Arial</vt:lpstr>
      <vt:lpstr>Calibri</vt:lpstr>
      <vt:lpstr>Calibri Light</vt:lpstr>
      <vt:lpstr>Times New Roman</vt:lpstr>
      <vt:lpstr>Verdana</vt:lpstr>
      <vt:lpstr>Office Theme</vt:lpstr>
      <vt:lpstr>PowerPoint Presentation</vt:lpstr>
      <vt:lpstr>      Anemia in IBD   Prevalence of anaemia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Mozhde Mosalla</dc:creator>
  <cp:lastModifiedBy>Mozhde Mosalla</cp:lastModifiedBy>
  <cp:revision>52</cp:revision>
  <dcterms:created xsi:type="dcterms:W3CDTF">2023-07-28T19:33:14Z</dcterms:created>
  <dcterms:modified xsi:type="dcterms:W3CDTF">2023-07-30T22:06:31Z</dcterms:modified>
</cp:coreProperties>
</file>